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2" r:id="rId3"/>
    <p:sldId id="263" r:id="rId4"/>
    <p:sldId id="264" r:id="rId5"/>
    <p:sldId id="277" r:id="rId6"/>
    <p:sldId id="266" r:id="rId7"/>
    <p:sldId id="282" r:id="rId8"/>
    <p:sldId id="280" r:id="rId9"/>
    <p:sldId id="267" r:id="rId10"/>
    <p:sldId id="269" r:id="rId11"/>
    <p:sldId id="270" r:id="rId12"/>
    <p:sldId id="271" r:id="rId13"/>
    <p:sldId id="276" r:id="rId14"/>
    <p:sldId id="278" r:id="rId15"/>
    <p:sldId id="281" r:id="rId16"/>
    <p:sldId id="274" r:id="rId17"/>
    <p:sldId id="279" r:id="rId18"/>
    <p:sldId id="275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918" autoAdjust="0"/>
    <p:restoredTop sz="94465"/>
  </p:normalViewPr>
  <p:slideViewPr>
    <p:cSldViewPr snapToGrid="0" snapToObjects="1">
      <p:cViewPr varScale="1">
        <p:scale>
          <a:sx n="87" d="100"/>
          <a:sy n="87" d="100"/>
        </p:scale>
        <p:origin x="3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FE13D-1E01-884B-AA59-5C1DBEA02A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138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A0E9E-1F58-0A4B-ABF4-5A944AD1B051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A184D-CEAC-6746-A73A-3E47A03472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049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 de purification</a:t>
            </a:r>
            <a:r>
              <a:rPr lang="en-US" baseline="0" dirty="0"/>
              <a:t> entre les </a:t>
            </a:r>
            <a:r>
              <a:rPr lang="en-US" baseline="0" dirty="0" err="1"/>
              <a:t>étapes</a:t>
            </a:r>
            <a:r>
              <a:rPr lang="en-US" baseline="0" dirty="0"/>
              <a:t>. </a:t>
            </a:r>
            <a:r>
              <a:rPr lang="en-US" baseline="0" dirty="0" err="1"/>
              <a:t>Adaptateurs</a:t>
            </a:r>
            <a:r>
              <a:rPr lang="en-US" baseline="0" dirty="0"/>
              <a:t> avec </a:t>
            </a:r>
            <a:r>
              <a:rPr lang="en-US" baseline="0" dirty="0" err="1"/>
              <a:t>une</a:t>
            </a:r>
            <a:r>
              <a:rPr lang="en-US" baseline="0" dirty="0"/>
              <a:t> </a:t>
            </a:r>
            <a:r>
              <a:rPr lang="en-US" baseline="0" dirty="0" err="1"/>
              <a:t>forme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boucle (evite dimer </a:t>
            </a:r>
            <a:r>
              <a:rPr lang="en-US" baseline="0" dirty="0" err="1"/>
              <a:t>d’adaptateurs</a:t>
            </a:r>
            <a:r>
              <a:rPr lang="en-US" baseline="0" dirty="0"/>
              <a:t>)</a:t>
            </a:r>
          </a:p>
          <a:p>
            <a:r>
              <a:rPr lang="en-US" baseline="0" dirty="0"/>
              <a:t>Size selection: </a:t>
            </a:r>
            <a:r>
              <a:rPr lang="en-US" baseline="0" dirty="0" err="1"/>
              <a:t>bille</a:t>
            </a:r>
            <a:r>
              <a:rPr lang="en-US" baseline="0" dirty="0"/>
              <a:t> </a:t>
            </a:r>
            <a:r>
              <a:rPr lang="en-US" baseline="0" dirty="0" err="1"/>
              <a:t>amPure</a:t>
            </a:r>
            <a:r>
              <a:rPr lang="en-US" baseline="0" dirty="0"/>
              <a:t> (Beckman). Ratio 1 pour 1. Volume </a:t>
            </a:r>
            <a:r>
              <a:rPr lang="en-US" baseline="0" dirty="0" err="1"/>
              <a:t>à</a:t>
            </a:r>
            <a:r>
              <a:rPr lang="en-US" baseline="0" dirty="0"/>
              <a:t> Volume. -&gt; &gt; </a:t>
            </a:r>
            <a:r>
              <a:rPr lang="en-US" baseline="0" dirty="0" err="1"/>
              <a:t>à</a:t>
            </a:r>
            <a:r>
              <a:rPr lang="en-US" baseline="0" dirty="0"/>
              <a:t> 200bp.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A184D-CEAC-6746-A73A-3E47A034729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72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E8CA85-30F4-484D-A775-B88EF2517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FBE1E0-AE15-084C-AF04-3F52B19F0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2892FF-0338-B040-82A2-07799C1A9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C38C-C677-734E-BDE0-8A83048F258A}" type="datetime1">
              <a:rPr lang="fr-FR" smtClean="0"/>
              <a:t>14/03/2022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C0D22B-F249-0D45-9B64-015DDE5C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797CDF-1383-6D47-A4EC-B165A4AD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162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66E2A-1C4C-5A48-8FCB-E509398D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CD29A2-8C38-AD49-93AA-D43B243E5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45A396-1BAC-CA4E-B426-05EBD291B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69EF-0823-C44A-BF0B-647722271C81}" type="datetime1">
              <a:rPr lang="fr-FR" smtClean="0"/>
              <a:t>14/03/2022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A203C7-F7AD-4D41-9CB3-54B45847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B75F35-7409-9346-94BF-A44B8F93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31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EBBD29-F474-204A-8FF9-7CBC7CFA2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FAC05D-CE63-B448-9D02-6B58ACAEC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A62AF8-ED02-6140-82EB-A3817BBA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8DFC-F82B-D442-B5D7-511D6826D2DD}" type="datetime1">
              <a:rPr lang="fr-FR" smtClean="0"/>
              <a:t>14/03/2022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625B39-233E-E045-8F31-969540A4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E93768-4756-F143-AAA0-2F4FD980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156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360967"/>
            <a:ext cx="3360420" cy="481917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360967"/>
            <a:ext cx="3360420" cy="481917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75F9-F2A0-0B45-919D-AA914636034C}" type="datetime1">
              <a:rPr lang="fr-FR" smtClean="0"/>
              <a:t>14/03/2022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761291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59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387587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379643"/>
            <a:ext cx="3360420" cy="379255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387587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379643"/>
            <a:ext cx="3360420" cy="379255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F2A0-F893-2246-A43D-BEA2C5AF854A}" type="datetime1">
              <a:rPr lang="fr-FR" smtClean="0"/>
              <a:t>14/03/2022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761291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03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F199-5887-074C-AED9-7E0D329A1341}" type="datetime1">
              <a:rPr lang="fr-FR" smtClean="0"/>
              <a:t>14/03/2022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761291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8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FADAB-5D6A-7748-8BB0-5A8F9426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3AF8F5-8DEB-E44D-86BB-CD16CD4F3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CE7A17-D94E-7640-BAF3-F575332C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CCC4-BED8-6249-A37F-F68DB2F7AE92}" type="datetime1">
              <a:rPr lang="fr-FR" smtClean="0"/>
              <a:t>14/03/2022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5337A8-C20C-4A43-8881-CF10FF65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EF153E-288D-2D4A-8083-6382EB71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10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650C1-6681-3148-B37C-B9D696C8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E5EB3F-0433-CF4E-80B8-A0640BBB0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873B48-9E7B-1C47-8EE7-D468CB33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EB4C-444B-8C41-A99A-16E64E006C12}" type="datetime1">
              <a:rPr lang="fr-FR" smtClean="0"/>
              <a:t>14/03/2022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B34802-7FE4-C549-90CF-0674DA94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BCE5E1-0D94-9F4C-AAA5-DC53968A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72451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324554-5106-2641-94AB-46BE400FC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8709DC-D55E-6C42-97EB-3038F19D6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C494D4-901E-0045-9ECC-38C1905A2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BFF66D-99B0-7344-B3B4-C5AAD39D2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75F9-F2A0-0B45-919D-AA914636034C}" type="datetime1">
              <a:rPr lang="fr-FR" smtClean="0"/>
              <a:t>14/03/2022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47012C-7996-0843-B9EF-FB3C6B83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EE78A1-1DD2-684A-AE8D-CED5074A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416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D4A1B5-6219-574A-AF19-8DB02257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DEFB1E-6CC2-4347-9FA4-460C8B5FE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069D1E-887A-1346-9AA5-00176E5F4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D09AAE-7C99-3B42-99F6-D43D78C8F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EAA79F-CB9A-B043-AE74-8CB3CC509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61DAB26-323F-5946-BAEE-98B0FAA5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EB4C-444B-8C41-A99A-16E64E006C12}" type="datetime1">
              <a:rPr lang="fr-FR" smtClean="0"/>
              <a:t>14/03/2022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C573F32-1C0D-9046-A80E-8AD876D1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AAB5691-E5F9-4548-A4C1-A867492F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61913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5588E4-6A1E-D045-88D5-AF36BD2C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34EBBC-3D0B-9A44-8EA7-2261D914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F199-5887-074C-AED9-7E0D329A1341}" type="datetime1">
              <a:rPr lang="fr-FR" smtClean="0"/>
              <a:t>14/03/2022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4929CC-7C15-A048-BA8F-00B3D291C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74C147-E19A-4448-B05B-5A9EF2F3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58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0E824A6-B688-6A43-B3C9-E95877DB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4966-48DC-594B-8CE6-2EEAD87EC4A9}" type="datetime1">
              <a:rPr lang="fr-FR" smtClean="0"/>
              <a:t>14/03/2022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0E8D7E-113A-634A-AA8C-DC686D7F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65F2EC-D2A5-6C49-8F78-9CD45349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16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E339E8-FB6C-BD4E-9C14-F35C0201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71E11F-9259-A14A-AE21-7EADB22DC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8E3155-F133-DE4A-899A-01E438876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2FF435-0D1C-0F4A-9AE0-0226412B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241E-D477-3743-B771-59DB80E536D6}" type="datetime1">
              <a:rPr lang="fr-FR" smtClean="0"/>
              <a:t>14/03/2022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36CA55-E600-6A41-9DA1-B1471F62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72612A-A85E-9448-9A82-54490D71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049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99F9E-9050-A641-8B26-E4512AB0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546F25B-960D-384F-BB91-7F2B2A175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FB5FC6-36CC-9E46-B95F-5F3FD3FCB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02C18D-35A3-2144-8985-943F0960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4DE8-C6BB-214E-A002-71154772DE69}" type="datetime1">
              <a:rPr lang="fr-FR" smtClean="0"/>
              <a:t>14/03/2022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9D14E3-42EC-6449-A308-7BBA90D6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F3D6E1-3E42-2541-96D8-BCB089A7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12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9985E13-7946-F241-9A23-5E4A8AAB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57A39B-E0EA-F84E-9766-454E51E87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A8A2C0-C7FF-5845-A848-9E77FBF92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1EB4C-444B-8C41-A99A-16E64E006C12}" type="datetime1">
              <a:rPr lang="fr-FR" smtClean="0"/>
              <a:t>14/03/2022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AFBD37-735E-084A-AC72-99FA93E24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447DC8-B52C-7340-B2DB-D817610F5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05B4F-327D-7A42-8964-F10526815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65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73" r:id="rId12"/>
    <p:sldLayoutId id="2147483874" r:id="rId13"/>
    <p:sldLayoutId id="2147483875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0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9.jpg"/><Relationship Id="rId4" Type="http://schemas.openxmlformats.org/officeDocument/2006/relationships/image" Target="../media/image4.png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254583E-A547-FC4F-B7E7-0D25B91E0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err="1"/>
              <a:t>ChIP</a:t>
            </a:r>
            <a:r>
              <a:rPr lang="en-US" sz="4800" b="1" dirty="0"/>
              <a:t>-sequencing: </a:t>
            </a:r>
            <a:r>
              <a:rPr lang="en-US" sz="4800" b="1" dirty="0">
                <a:solidFill>
                  <a:schemeClr val="accent2"/>
                </a:solidFill>
              </a:rPr>
              <a:t>Library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chemeClr val="accent2"/>
                </a:solidFill>
              </a:rPr>
              <a:t>preparation</a:t>
            </a:r>
            <a:r>
              <a:rPr lang="en-US" sz="4800" b="1" dirty="0"/>
              <a:t> and experimental </a:t>
            </a:r>
            <a:r>
              <a:rPr lang="en-US" sz="4800" b="1" dirty="0">
                <a:solidFill>
                  <a:schemeClr val="accent2"/>
                </a:solidFill>
              </a:rPr>
              <a:t>design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0371" y="5828020"/>
            <a:ext cx="2246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Stéphanie Le </a:t>
            </a:r>
            <a:r>
              <a:rPr lang="fr-FR"/>
              <a:t>Gras </a:t>
            </a:r>
          </a:p>
          <a:p>
            <a:r>
              <a:rPr lang="fr-FR" dirty="0"/>
              <a:t>(</a:t>
            </a:r>
            <a:r>
              <a:rPr lang="fr-FR" dirty="0" err="1"/>
              <a:t>slegras@igbmc.fr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68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3798090"/>
            <a:ext cx="2440717" cy="267097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Sequencing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Sequencer : Illumina </a:t>
            </a:r>
            <a:r>
              <a:rPr lang="en-GB" sz="2000" dirty="0" err="1"/>
              <a:t>HiSeq</a:t>
            </a:r>
            <a:r>
              <a:rPr lang="en-GB" sz="2000" dirty="0"/>
              <a:t> 4000</a:t>
            </a:r>
          </a:p>
          <a:p>
            <a:r>
              <a:rPr lang="en-GB" sz="2000" dirty="0"/>
              <a:t>No. of reads per run, per sample : </a:t>
            </a:r>
          </a:p>
          <a:p>
            <a:pPr lvl="1"/>
            <a:r>
              <a:rPr lang="en-GB" sz="1800" dirty="0" err="1"/>
              <a:t>HiSeq</a:t>
            </a:r>
            <a:r>
              <a:rPr lang="en-GB" sz="1800" dirty="0"/>
              <a:t> 4000</a:t>
            </a:r>
            <a:r>
              <a:rPr lang="en-GB" dirty="0"/>
              <a:t>: 300-350 millions reads per lane</a:t>
            </a:r>
          </a:p>
          <a:p>
            <a:pPr lvl="1"/>
            <a:r>
              <a:rPr lang="en-GB" sz="1800" dirty="0"/>
              <a:t>Multiplexing 8 samples per lane :~43 millions per sample </a:t>
            </a:r>
          </a:p>
          <a:p>
            <a:r>
              <a:rPr lang="en-GB" sz="2000" dirty="0"/>
              <a:t>Length of DNA fragment : ~200-600bp</a:t>
            </a:r>
          </a:p>
          <a:p>
            <a:r>
              <a:rPr lang="en-GB" sz="2000" dirty="0"/>
              <a:t>No. of cycle per run : 50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85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Single end or </a:t>
            </a:r>
            <a:r>
              <a:rPr lang="fr-FR" b="1" dirty="0" err="1"/>
              <a:t>paired</a:t>
            </a:r>
            <a:r>
              <a:rPr lang="fr-FR" b="1" dirty="0"/>
              <a:t> end?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fr-FR" sz="2000" dirty="0"/>
              <a:t>Single end (</a:t>
            </a:r>
            <a:r>
              <a:rPr lang="fr-FR" sz="2000" dirty="0" err="1"/>
              <a:t>most</a:t>
            </a:r>
            <a:r>
              <a:rPr lang="fr-FR" sz="2000" dirty="0"/>
              <a:t> of the time)</a:t>
            </a:r>
          </a:p>
          <a:p>
            <a:r>
              <a:rPr lang="fr-FR" sz="2000" dirty="0" err="1"/>
              <a:t>Paired</a:t>
            </a:r>
            <a:r>
              <a:rPr lang="fr-FR" sz="2000" dirty="0"/>
              <a:t>-end </a:t>
            </a:r>
            <a:r>
              <a:rPr lang="fr-FR" sz="2000" dirty="0" err="1"/>
              <a:t>sequencing</a:t>
            </a:r>
            <a:r>
              <a:rPr lang="fr-FR" sz="2000" dirty="0"/>
              <a:t> </a:t>
            </a:r>
          </a:p>
          <a:p>
            <a:pPr lvl="1"/>
            <a:r>
              <a:rPr lang="fr-FR" sz="1800" dirty="0" err="1"/>
              <a:t>Improve</a:t>
            </a:r>
            <a:r>
              <a:rPr lang="fr-FR" sz="1800" dirty="0"/>
              <a:t> identification of </a:t>
            </a:r>
            <a:r>
              <a:rPr lang="fr-FR" sz="1800" dirty="0" err="1"/>
              <a:t>duplicated</a:t>
            </a:r>
            <a:r>
              <a:rPr lang="fr-FR" sz="1800" dirty="0"/>
              <a:t> </a:t>
            </a:r>
            <a:r>
              <a:rPr lang="fr-FR" sz="1800" dirty="0" err="1"/>
              <a:t>reads</a:t>
            </a:r>
            <a:r>
              <a:rPr lang="fr-FR" sz="1800" dirty="0"/>
              <a:t> </a:t>
            </a:r>
          </a:p>
          <a:p>
            <a:pPr lvl="1"/>
            <a:r>
              <a:rPr lang="fr-FR" sz="1800" dirty="0" err="1"/>
              <a:t>Better</a:t>
            </a:r>
            <a:r>
              <a:rPr lang="fr-FR" sz="1800" dirty="0"/>
              <a:t> estimation of the fragment size distribution</a:t>
            </a:r>
          </a:p>
          <a:p>
            <a:pPr lvl="1"/>
            <a:r>
              <a:rPr lang="fr-FR" sz="1800" dirty="0" err="1"/>
              <a:t>Increase</a:t>
            </a:r>
            <a:r>
              <a:rPr lang="fr-FR" sz="1800" dirty="0"/>
              <a:t> the </a:t>
            </a:r>
            <a:r>
              <a:rPr lang="fr-FR" sz="1800" dirty="0" err="1"/>
              <a:t>mapping</a:t>
            </a:r>
            <a:r>
              <a:rPr lang="fr-FR" sz="1800" dirty="0"/>
              <a:t> </a:t>
            </a:r>
            <a:r>
              <a:rPr lang="fr-FR" sz="1800" dirty="0" err="1"/>
              <a:t>efficiency</a:t>
            </a:r>
            <a:r>
              <a:rPr lang="fr-FR" sz="1800" dirty="0"/>
              <a:t> to </a:t>
            </a:r>
            <a:r>
              <a:rPr lang="fr-FR" sz="1800" b="1" dirty="0" err="1"/>
              <a:t>repeat</a:t>
            </a:r>
            <a:r>
              <a:rPr lang="fr-FR" sz="1800" b="1" dirty="0"/>
              <a:t> </a:t>
            </a:r>
            <a:r>
              <a:rPr lang="fr-FR" sz="1800" b="1" dirty="0" err="1"/>
              <a:t>regions</a:t>
            </a:r>
            <a:endParaRPr lang="fr-FR" sz="1800" b="1" dirty="0"/>
          </a:p>
          <a:p>
            <a:pPr lvl="1"/>
            <a:r>
              <a:rPr lang="fr-FR" sz="1800" dirty="0"/>
              <a:t>The </a:t>
            </a:r>
            <a:r>
              <a:rPr lang="fr-FR" sz="1800" dirty="0" err="1"/>
              <a:t>price</a:t>
            </a:r>
            <a:r>
              <a:rPr lang="fr-FR" sz="1800" dirty="0"/>
              <a:t>!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11</a:t>
            </a:fld>
            <a:endParaRPr lang="fr-FR"/>
          </a:p>
        </p:txBody>
      </p:sp>
      <p:sp>
        <p:nvSpPr>
          <p:cNvPr id="4" name="Sourire 3"/>
          <p:cNvSpPr/>
          <p:nvPr/>
        </p:nvSpPr>
        <p:spPr>
          <a:xfrm>
            <a:off x="892641" y="2536139"/>
            <a:ext cx="258076" cy="226243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ourire 9"/>
          <p:cNvSpPr/>
          <p:nvPr/>
        </p:nvSpPr>
        <p:spPr>
          <a:xfrm>
            <a:off x="892641" y="2841343"/>
            <a:ext cx="258076" cy="226243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ourire 10"/>
          <p:cNvSpPr/>
          <p:nvPr/>
        </p:nvSpPr>
        <p:spPr>
          <a:xfrm>
            <a:off x="892641" y="3146547"/>
            <a:ext cx="258076" cy="226243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ourire 11"/>
          <p:cNvSpPr/>
          <p:nvPr/>
        </p:nvSpPr>
        <p:spPr>
          <a:xfrm>
            <a:off x="892641" y="3447496"/>
            <a:ext cx="258076" cy="226243"/>
          </a:xfrm>
          <a:prstGeom prst="smileyFace">
            <a:avLst>
              <a:gd name="adj" fmla="val -465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8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Sequencing</a:t>
            </a:r>
            <a:r>
              <a:rPr lang="fr-FR" b="1" dirty="0"/>
              <a:t> </a:t>
            </a:r>
            <a:r>
              <a:rPr lang="fr-FR" b="1" dirty="0" err="1"/>
              <a:t>depth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12</a:t>
            </a:fld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1BE2328-4178-164D-AB69-7F9C00F233C7}"/>
              </a:ext>
            </a:extLst>
          </p:cNvPr>
          <p:cNvSpPr txBox="1">
            <a:spLocks/>
          </p:cNvSpPr>
          <p:nvPr/>
        </p:nvSpPr>
        <p:spPr>
          <a:xfrm>
            <a:off x="441787" y="1430798"/>
            <a:ext cx="4407587" cy="145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 err="1"/>
              <a:t>Consider</a:t>
            </a:r>
            <a:r>
              <a:rPr lang="fr-FR" sz="2000" dirty="0"/>
              <a:t> the </a:t>
            </a:r>
            <a:r>
              <a:rPr lang="fr-FR" sz="2000" dirty="0" err="1"/>
              <a:t>depth</a:t>
            </a:r>
            <a:r>
              <a:rPr lang="fr-FR" sz="2000" dirty="0"/>
              <a:t> </a:t>
            </a:r>
            <a:r>
              <a:rPr lang="fr-FR" sz="2000" dirty="0" err="1"/>
              <a:t>needed</a:t>
            </a:r>
            <a:r>
              <a:rPr lang="fr-FR" sz="2000" dirty="0"/>
              <a:t> </a:t>
            </a:r>
            <a:r>
              <a:rPr lang="fr-FR" sz="2000" dirty="0" err="1"/>
              <a:t>depending</a:t>
            </a:r>
            <a:r>
              <a:rPr lang="fr-FR" sz="2000" dirty="0"/>
              <a:t> on:</a:t>
            </a:r>
          </a:p>
          <a:p>
            <a:r>
              <a:rPr lang="fr-FR" sz="2000" dirty="0" err="1"/>
              <a:t>chipped</a:t>
            </a:r>
            <a:r>
              <a:rPr lang="fr-FR" sz="2000" dirty="0"/>
              <a:t> </a:t>
            </a:r>
            <a:r>
              <a:rPr lang="fr-FR" sz="2000" dirty="0" err="1"/>
              <a:t>protein</a:t>
            </a:r>
            <a:r>
              <a:rPr lang="fr-FR" sz="20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8386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Sequencing depth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13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518" y="1880946"/>
            <a:ext cx="8092366" cy="429125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266548" y="6284397"/>
            <a:ext cx="230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Landt</a:t>
            </a:r>
            <a:r>
              <a:rPr lang="en-US" dirty="0"/>
              <a:t> et al, 2012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21E3C3-9BB2-6B41-890B-3B467438F901}"/>
              </a:ext>
            </a:extLst>
          </p:cNvPr>
          <p:cNvSpPr/>
          <p:nvPr/>
        </p:nvSpPr>
        <p:spPr>
          <a:xfrm>
            <a:off x="0" y="5956300"/>
            <a:ext cx="406400" cy="400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104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Sequencing</a:t>
            </a:r>
            <a:r>
              <a:rPr lang="fr-FR" b="1" dirty="0"/>
              <a:t> </a:t>
            </a:r>
            <a:r>
              <a:rPr lang="fr-FR" b="1" dirty="0" err="1"/>
              <a:t>depth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1787" y="1430798"/>
            <a:ext cx="4407587" cy="39012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200" dirty="0" err="1"/>
              <a:t>Consider</a:t>
            </a:r>
            <a:r>
              <a:rPr lang="fr-FR" sz="2200" dirty="0"/>
              <a:t> the </a:t>
            </a:r>
            <a:r>
              <a:rPr lang="fr-FR" sz="2200" dirty="0" err="1"/>
              <a:t>depth</a:t>
            </a:r>
            <a:r>
              <a:rPr lang="fr-FR" sz="2200" dirty="0"/>
              <a:t> </a:t>
            </a:r>
            <a:r>
              <a:rPr lang="fr-FR" sz="2200" dirty="0" err="1"/>
              <a:t>needed</a:t>
            </a:r>
            <a:r>
              <a:rPr lang="fr-FR" sz="2200" dirty="0"/>
              <a:t> </a:t>
            </a:r>
            <a:r>
              <a:rPr lang="fr-FR" sz="2200" dirty="0" err="1"/>
              <a:t>depending</a:t>
            </a:r>
            <a:r>
              <a:rPr lang="fr-FR" sz="2200" dirty="0"/>
              <a:t> on:</a:t>
            </a:r>
          </a:p>
          <a:p>
            <a:r>
              <a:rPr lang="fr-FR" sz="2200" dirty="0" err="1"/>
              <a:t>chipped</a:t>
            </a:r>
            <a:r>
              <a:rPr lang="fr-FR" sz="2200" dirty="0"/>
              <a:t> </a:t>
            </a:r>
            <a:r>
              <a:rPr lang="fr-FR" sz="2200" dirty="0" err="1"/>
              <a:t>protein</a:t>
            </a:r>
            <a:r>
              <a:rPr lang="fr-FR" sz="2200" dirty="0"/>
              <a:t>,</a:t>
            </a:r>
          </a:p>
          <a:p>
            <a:r>
              <a:rPr lang="fr-FR" sz="2200" dirty="0"/>
              <a:t>type of </a:t>
            </a:r>
            <a:r>
              <a:rPr lang="fr-FR" sz="2200" dirty="0" err="1"/>
              <a:t>expected</a:t>
            </a:r>
            <a:r>
              <a:rPr lang="fr-FR" sz="2200" dirty="0"/>
              <a:t> profile,</a:t>
            </a:r>
          </a:p>
          <a:p>
            <a:r>
              <a:rPr lang="fr-FR" sz="2200" dirty="0" err="1"/>
              <a:t>number</a:t>
            </a:r>
            <a:r>
              <a:rPr lang="fr-FR" sz="2200" dirty="0"/>
              <a:t> of </a:t>
            </a:r>
            <a:r>
              <a:rPr lang="fr-FR" sz="2200" dirty="0" err="1"/>
              <a:t>expected</a:t>
            </a:r>
            <a:r>
              <a:rPr lang="fr-FR" sz="2200" dirty="0"/>
              <a:t> binding sites,</a:t>
            </a:r>
          </a:p>
          <a:p>
            <a:r>
              <a:rPr lang="fr-FR" sz="2200" dirty="0"/>
              <a:t>size of the </a:t>
            </a:r>
            <a:r>
              <a:rPr lang="fr-FR" sz="2200" dirty="0" err="1"/>
              <a:t>genome</a:t>
            </a:r>
            <a:r>
              <a:rPr lang="fr-FR" sz="2200" dirty="0"/>
              <a:t> of </a:t>
            </a:r>
            <a:r>
              <a:rPr lang="fr-FR" sz="2200" dirty="0" err="1"/>
              <a:t>interest</a:t>
            </a:r>
            <a:r>
              <a:rPr lang="fr-FR" sz="2200" dirty="0"/>
              <a:t>.</a:t>
            </a:r>
          </a:p>
          <a:p>
            <a:pPr marL="0" indent="0">
              <a:buNone/>
            </a:pPr>
            <a:r>
              <a:rPr lang="fr-FR" sz="2200" dirty="0"/>
              <a:t>Ex:</a:t>
            </a:r>
          </a:p>
          <a:p>
            <a:pPr lvl="1"/>
            <a:r>
              <a:rPr lang="fr-FR" dirty="0"/>
              <a:t>For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genomes</a:t>
            </a:r>
            <a:r>
              <a:rPr lang="fr-FR" dirty="0"/>
              <a:t>, 20 million </a:t>
            </a:r>
            <a:r>
              <a:rPr lang="fr-FR" dirty="0" err="1"/>
              <a:t>uniquely</a:t>
            </a:r>
            <a:r>
              <a:rPr lang="fr-FR" dirty="0"/>
              <a:t> </a:t>
            </a:r>
            <a:r>
              <a:rPr lang="fr-FR" dirty="0" err="1"/>
              <a:t>mapped</a:t>
            </a:r>
            <a:r>
              <a:rPr lang="fr-FR" dirty="0"/>
              <a:t> </a:t>
            </a:r>
            <a:r>
              <a:rPr lang="fr-FR" dirty="0" err="1"/>
              <a:t>read</a:t>
            </a:r>
            <a:r>
              <a:rPr lang="fr-FR" dirty="0"/>
              <a:t> </a:t>
            </a:r>
            <a:r>
              <a:rPr lang="fr-FR" dirty="0" err="1"/>
              <a:t>sequences</a:t>
            </a:r>
            <a:r>
              <a:rPr lang="fr-FR" dirty="0"/>
              <a:t> are </a:t>
            </a:r>
            <a:r>
              <a:rPr lang="fr-FR" dirty="0" err="1"/>
              <a:t>suggested</a:t>
            </a:r>
            <a:r>
              <a:rPr lang="fr-FR" dirty="0"/>
              <a:t> for point-source </a:t>
            </a:r>
            <a:r>
              <a:rPr lang="fr-FR" dirty="0" err="1"/>
              <a:t>peaks</a:t>
            </a:r>
            <a:r>
              <a:rPr lang="fr-FR" dirty="0"/>
              <a:t>, or 40 million for </a:t>
            </a:r>
            <a:r>
              <a:rPr lang="fr-FR" dirty="0" err="1"/>
              <a:t>broad</a:t>
            </a:r>
            <a:r>
              <a:rPr lang="fr-FR" dirty="0"/>
              <a:t>-source </a:t>
            </a:r>
            <a:r>
              <a:rPr lang="fr-FR" dirty="0" err="1"/>
              <a:t>peaks</a:t>
            </a:r>
            <a:r>
              <a:rPr lang="fr-FR" dirty="0"/>
              <a:t>. </a:t>
            </a:r>
          </a:p>
          <a:p>
            <a:pPr lvl="1"/>
            <a:r>
              <a:rPr lang="fr-FR" dirty="0"/>
              <a:t>For </a:t>
            </a:r>
            <a:r>
              <a:rPr lang="fr-FR" dirty="0" err="1"/>
              <a:t>fly</a:t>
            </a:r>
            <a:r>
              <a:rPr lang="fr-FR" dirty="0"/>
              <a:t> </a:t>
            </a:r>
            <a:r>
              <a:rPr lang="fr-FR" dirty="0" err="1"/>
              <a:t>genome</a:t>
            </a:r>
            <a:r>
              <a:rPr lang="fr-FR" dirty="0"/>
              <a:t>: 8 million </a:t>
            </a:r>
            <a:r>
              <a:rPr lang="fr-FR" dirty="0" err="1"/>
              <a:t>reads</a:t>
            </a:r>
            <a:endParaRPr lang="fr-FR" dirty="0"/>
          </a:p>
          <a:p>
            <a:pPr lvl="1"/>
            <a:r>
              <a:rPr lang="fr-FR" dirty="0"/>
              <a:t>For </a:t>
            </a:r>
            <a:r>
              <a:rPr lang="fr-FR" dirty="0" err="1"/>
              <a:t>worm</a:t>
            </a:r>
            <a:r>
              <a:rPr lang="fr-FR" dirty="0"/>
              <a:t> </a:t>
            </a:r>
            <a:r>
              <a:rPr lang="fr-FR" dirty="0" err="1"/>
              <a:t>genome</a:t>
            </a:r>
            <a:r>
              <a:rPr lang="fr-FR" dirty="0"/>
              <a:t>: 10 million </a:t>
            </a:r>
            <a:r>
              <a:rPr lang="fr-FR" dirty="0" err="1"/>
              <a:t>reads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14</a:t>
            </a:fld>
            <a:endParaRPr lang="fr-FR"/>
          </a:p>
        </p:txBody>
      </p:sp>
      <p:pic>
        <p:nvPicPr>
          <p:cNvPr id="6" name="Picture 82" descr="nrg3642-f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74" y="1926131"/>
            <a:ext cx="3928891" cy="2910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6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68701"/>
            <a:ext cx="7886700" cy="518412"/>
          </a:xfrm>
          <a:prstGeom prst="rect">
            <a:avLst/>
          </a:prstGeom>
        </p:spPr>
        <p:txBody>
          <a:bodyPr vert="horz" wrap="square" lIns="0" tIns="10478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83"/>
              </a:spcBef>
            </a:pPr>
            <a:r>
              <a:rPr lang="fr-FR" b="1" spc="11" dirty="0"/>
              <a:t>C</a:t>
            </a:r>
            <a:r>
              <a:rPr b="1" spc="11" dirty="0" err="1"/>
              <a:t>ontrol</a:t>
            </a:r>
            <a:r>
              <a:rPr b="1" spc="11" dirty="0"/>
              <a:t> </a:t>
            </a:r>
            <a:r>
              <a:rPr b="1" spc="34" dirty="0">
                <a:solidFill>
                  <a:srgbClr val="000000"/>
                </a:solidFill>
              </a:rPr>
              <a:t>sample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8899525" y="6429375"/>
            <a:ext cx="244475" cy="211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lang="fr-FR" smtClean="0"/>
              <a:pPr marL="38100">
                <a:spcBef>
                  <a:spcPts val="40"/>
                </a:spcBef>
              </a:pPr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7704" y="2151507"/>
            <a:ext cx="7745730" cy="62523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>
              <a:lnSpc>
                <a:spcPts val="1894"/>
              </a:lnSpc>
              <a:spcBef>
                <a:spcPts val="75"/>
              </a:spcBef>
              <a:buFont typeface="Arial"/>
              <a:buChar char="•"/>
              <a:tabLst>
                <a:tab pos="180499" algn="l"/>
                <a:tab pos="180975" algn="l"/>
              </a:tabLst>
            </a:pPr>
            <a:r>
              <a:rPr lang="fr-FR" sz="1650" b="1" spc="-4" dirty="0" err="1">
                <a:latin typeface="Calibri"/>
                <a:cs typeface="Calibri"/>
              </a:rPr>
              <a:t>Problem</a:t>
            </a:r>
            <a:r>
              <a:rPr lang="fr-FR" sz="1650" spc="-4" dirty="0">
                <a:latin typeface="Calibri"/>
                <a:cs typeface="Calibri"/>
              </a:rPr>
              <a:t>:</a:t>
            </a:r>
            <a:endParaRPr lang="fr-FR" sz="1650" dirty="0">
              <a:latin typeface="Calibri"/>
              <a:cs typeface="Calibri"/>
            </a:endParaRPr>
          </a:p>
          <a:p>
            <a:pPr marL="523875" marR="3810" lvl="1" indent="-171450">
              <a:lnSpc>
                <a:spcPct val="70500"/>
              </a:lnSpc>
              <a:spcBef>
                <a:spcPts val="416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lang="fr-FR" sz="1425" dirty="0" err="1">
                <a:latin typeface="Calibri"/>
                <a:cs typeface="Calibri"/>
              </a:rPr>
              <a:t>Only</a:t>
            </a:r>
            <a:r>
              <a:rPr lang="fr-FR" sz="1425" dirty="0">
                <a:latin typeface="Calibri"/>
                <a:cs typeface="Calibri"/>
              </a:rPr>
              <a:t> a</a:t>
            </a:r>
            <a:r>
              <a:rPr lang="fr-FR" sz="1425" spc="8" dirty="0">
                <a:latin typeface="Calibri"/>
                <a:cs typeface="Calibri"/>
              </a:rPr>
              <a:t> </a:t>
            </a:r>
            <a:r>
              <a:rPr lang="fr-FR" sz="1425" spc="-8" dirty="0">
                <a:latin typeface="Calibri"/>
                <a:cs typeface="Calibri"/>
              </a:rPr>
              <a:t>fraction</a:t>
            </a:r>
            <a:r>
              <a:rPr lang="fr-FR" sz="1425" spc="-4" dirty="0">
                <a:latin typeface="Calibri"/>
                <a:cs typeface="Calibri"/>
              </a:rPr>
              <a:t> of</a:t>
            </a:r>
            <a:r>
              <a:rPr lang="fr-FR" sz="1425" dirty="0">
                <a:latin typeface="Calibri"/>
                <a:cs typeface="Calibri"/>
              </a:rPr>
              <a:t> </a:t>
            </a:r>
            <a:r>
              <a:rPr lang="fr-FR" sz="1425" spc="-4" dirty="0" err="1">
                <a:latin typeface="Calibri"/>
                <a:cs typeface="Calibri"/>
              </a:rPr>
              <a:t>sequenced</a:t>
            </a:r>
            <a:r>
              <a:rPr lang="fr-FR" sz="1425" dirty="0">
                <a:latin typeface="Calibri"/>
                <a:cs typeface="Calibri"/>
              </a:rPr>
              <a:t> </a:t>
            </a:r>
            <a:r>
              <a:rPr lang="fr-FR" sz="1425" spc="-4" dirty="0" err="1">
                <a:latin typeface="Calibri"/>
                <a:cs typeface="Calibri"/>
              </a:rPr>
              <a:t>reads</a:t>
            </a:r>
            <a:r>
              <a:rPr lang="fr-FR" sz="1425" spc="-4" dirty="0">
                <a:latin typeface="Calibri"/>
                <a:cs typeface="Calibri"/>
              </a:rPr>
              <a:t> </a:t>
            </a:r>
            <a:r>
              <a:rPr lang="fr-FR" sz="1425" spc="-8" dirty="0">
                <a:latin typeface="Calibri"/>
                <a:cs typeface="Calibri"/>
              </a:rPr>
              <a:t>corresponds to</a:t>
            </a:r>
            <a:r>
              <a:rPr lang="fr-FR" sz="1425" spc="4" dirty="0">
                <a:latin typeface="Calibri"/>
                <a:cs typeface="Calibri"/>
              </a:rPr>
              <a:t> </a:t>
            </a:r>
            <a:r>
              <a:rPr lang="fr-FR" sz="1425" dirty="0" err="1">
                <a:latin typeface="Calibri"/>
                <a:cs typeface="Calibri"/>
              </a:rPr>
              <a:t>true</a:t>
            </a:r>
            <a:r>
              <a:rPr lang="fr-FR" sz="1425" spc="4" dirty="0">
                <a:latin typeface="Calibri"/>
                <a:cs typeface="Calibri"/>
              </a:rPr>
              <a:t> </a:t>
            </a:r>
            <a:r>
              <a:rPr lang="fr-FR" sz="1425" spc="-4" dirty="0">
                <a:latin typeface="Calibri"/>
                <a:cs typeface="Calibri"/>
              </a:rPr>
              <a:t>signal</a:t>
            </a:r>
            <a:r>
              <a:rPr lang="fr-FR" sz="1425" dirty="0">
                <a:latin typeface="Calibri"/>
                <a:cs typeface="Calibri"/>
              </a:rPr>
              <a:t> </a:t>
            </a:r>
            <a:r>
              <a:rPr lang="fr-FR" sz="1425" spc="-4" dirty="0">
                <a:latin typeface="Calibri"/>
                <a:cs typeface="Calibri"/>
              </a:rPr>
              <a:t>(DNA</a:t>
            </a:r>
            <a:r>
              <a:rPr lang="fr-FR" sz="1425" spc="4" dirty="0">
                <a:latin typeface="Calibri"/>
                <a:cs typeface="Calibri"/>
              </a:rPr>
              <a:t> </a:t>
            </a:r>
            <a:r>
              <a:rPr lang="fr-FR" sz="1425" spc="-8" dirty="0">
                <a:latin typeface="Calibri"/>
                <a:cs typeface="Calibri"/>
              </a:rPr>
              <a:t>fragments </a:t>
            </a:r>
            <a:r>
              <a:rPr lang="fr-FR" sz="1425" spc="-4" dirty="0" err="1">
                <a:latin typeface="Calibri"/>
                <a:cs typeface="Calibri"/>
              </a:rPr>
              <a:t>specifically</a:t>
            </a:r>
            <a:r>
              <a:rPr lang="fr-FR" sz="1425" spc="4" dirty="0">
                <a:latin typeface="Calibri"/>
                <a:cs typeface="Calibri"/>
              </a:rPr>
              <a:t> </a:t>
            </a:r>
            <a:r>
              <a:rPr lang="fr-FR" sz="1425" spc="-4" dirty="0" err="1">
                <a:latin typeface="Calibri"/>
                <a:cs typeface="Calibri"/>
              </a:rPr>
              <a:t>selected</a:t>
            </a:r>
            <a:r>
              <a:rPr lang="fr-FR" sz="1425" spc="-4" dirty="0">
                <a:latin typeface="Calibri"/>
                <a:cs typeface="Calibri"/>
              </a:rPr>
              <a:t> </a:t>
            </a:r>
            <a:r>
              <a:rPr lang="fr-FR" sz="1425" spc="-311" dirty="0">
                <a:latin typeface="Calibri"/>
                <a:cs typeface="Calibri"/>
              </a:rPr>
              <a:t> </a:t>
            </a:r>
            <a:r>
              <a:rPr lang="fr-FR" sz="1425" spc="-4" dirty="0" err="1">
                <a:latin typeface="Calibri"/>
                <a:cs typeface="Calibri"/>
              </a:rPr>
              <a:t>during</a:t>
            </a:r>
            <a:r>
              <a:rPr lang="fr-FR" sz="1425" dirty="0">
                <a:latin typeface="Calibri"/>
                <a:cs typeface="Calibri"/>
              </a:rPr>
              <a:t> </a:t>
            </a:r>
            <a:r>
              <a:rPr lang="fr-FR" sz="1425" spc="-4" dirty="0" err="1">
                <a:latin typeface="Calibri"/>
                <a:cs typeface="Calibri"/>
              </a:rPr>
              <a:t>ChIP</a:t>
            </a:r>
            <a:r>
              <a:rPr lang="fr-FR" sz="1425" spc="-4" dirty="0">
                <a:latin typeface="Calibri"/>
                <a:cs typeface="Calibri"/>
              </a:rPr>
              <a:t>).</a:t>
            </a:r>
            <a:r>
              <a:rPr lang="fr-FR" sz="1425" spc="-8" dirty="0">
                <a:latin typeface="Calibri"/>
                <a:cs typeface="Calibri"/>
              </a:rPr>
              <a:t> </a:t>
            </a:r>
            <a:r>
              <a:rPr lang="fr-FR" sz="1425" spc="-4" dirty="0">
                <a:latin typeface="Calibri"/>
                <a:cs typeface="Calibri"/>
              </a:rPr>
              <a:t>Non-</a:t>
            </a:r>
            <a:r>
              <a:rPr lang="fr-FR" sz="1425" spc="-4" dirty="0" err="1">
                <a:latin typeface="Calibri"/>
                <a:cs typeface="Calibri"/>
              </a:rPr>
              <a:t>specific</a:t>
            </a:r>
            <a:r>
              <a:rPr lang="fr-FR" sz="1425" spc="-8" dirty="0">
                <a:latin typeface="Calibri"/>
                <a:cs typeface="Calibri"/>
              </a:rPr>
              <a:t> </a:t>
            </a:r>
            <a:r>
              <a:rPr lang="fr-FR" sz="1425" spc="-4" dirty="0" err="1">
                <a:latin typeface="Calibri"/>
                <a:cs typeface="Calibri"/>
              </a:rPr>
              <a:t>enrichment</a:t>
            </a:r>
            <a:r>
              <a:rPr lang="fr-FR" sz="1425" spc="-4" dirty="0">
                <a:latin typeface="Calibri"/>
                <a:cs typeface="Calibri"/>
              </a:rPr>
              <a:t> </a:t>
            </a:r>
            <a:r>
              <a:rPr lang="fr-FR" sz="1425" dirty="0" err="1">
                <a:latin typeface="Calibri"/>
                <a:cs typeface="Calibri"/>
              </a:rPr>
              <a:t>is</a:t>
            </a:r>
            <a:r>
              <a:rPr lang="fr-FR" sz="1425" spc="-8" dirty="0">
                <a:latin typeface="Calibri"/>
                <a:cs typeface="Calibri"/>
              </a:rPr>
              <a:t> </a:t>
            </a:r>
            <a:r>
              <a:rPr lang="fr-FR" sz="1425" spc="-4" dirty="0" err="1">
                <a:latin typeface="Calibri"/>
                <a:cs typeface="Calibri"/>
              </a:rPr>
              <a:t>called</a:t>
            </a:r>
            <a:r>
              <a:rPr lang="fr-FR" sz="1425" spc="-4" dirty="0">
                <a:latin typeface="Calibri"/>
                <a:cs typeface="Calibri"/>
              </a:rPr>
              <a:t> background.</a:t>
            </a:r>
            <a:endParaRPr lang="fr-FR" sz="1425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0605" y="2733294"/>
            <a:ext cx="7127081" cy="2289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>
              <a:spcBef>
                <a:spcPts val="75"/>
              </a:spcBef>
              <a:buFont typeface="Arial"/>
              <a:buChar char="•"/>
              <a:tabLst>
                <a:tab pos="180499" algn="l"/>
                <a:tab pos="180975" algn="l"/>
              </a:tabLst>
            </a:pPr>
            <a:r>
              <a:rPr sz="1425" spc="-30" dirty="0">
                <a:latin typeface="Calibri"/>
                <a:cs typeface="Calibri"/>
              </a:rPr>
              <a:t>We</a:t>
            </a:r>
            <a:r>
              <a:rPr sz="1425" spc="-4" dirty="0">
                <a:latin typeface="Calibri"/>
                <a:cs typeface="Calibri"/>
              </a:rPr>
              <a:t> </a:t>
            </a:r>
            <a:r>
              <a:rPr sz="1425" spc="-8" dirty="0">
                <a:latin typeface="Calibri"/>
                <a:cs typeface="Calibri"/>
              </a:rPr>
              <a:t>want</a:t>
            </a:r>
            <a:r>
              <a:rPr sz="1425" spc="-4" dirty="0">
                <a:latin typeface="Calibri"/>
                <a:cs typeface="Calibri"/>
              </a:rPr>
              <a:t> </a:t>
            </a:r>
            <a:r>
              <a:rPr sz="1425" spc="-8" dirty="0">
                <a:latin typeface="Calibri"/>
                <a:cs typeface="Calibri"/>
              </a:rPr>
              <a:t>to extract</a:t>
            </a:r>
            <a:r>
              <a:rPr sz="1425" spc="-4" dirty="0">
                <a:latin typeface="Calibri"/>
                <a:cs typeface="Calibri"/>
              </a:rPr>
              <a:t> regions</a:t>
            </a:r>
            <a:r>
              <a:rPr sz="1425" spc="-8" dirty="0">
                <a:latin typeface="Calibri"/>
                <a:cs typeface="Calibri"/>
              </a:rPr>
              <a:t> </a:t>
            </a:r>
            <a:r>
              <a:rPr sz="1425" dirty="0">
                <a:latin typeface="Calibri"/>
                <a:cs typeface="Calibri"/>
              </a:rPr>
              <a:t>in</a:t>
            </a:r>
            <a:r>
              <a:rPr sz="1425" spc="-4" dirty="0">
                <a:latin typeface="Calibri"/>
                <a:cs typeface="Calibri"/>
              </a:rPr>
              <a:t> </a:t>
            </a:r>
            <a:r>
              <a:rPr sz="1425" dirty="0">
                <a:latin typeface="Calibri"/>
                <a:cs typeface="Calibri"/>
              </a:rPr>
              <a:t>the </a:t>
            </a:r>
            <a:r>
              <a:rPr sz="1425" spc="-4" dirty="0">
                <a:latin typeface="Calibri"/>
                <a:cs typeface="Calibri"/>
              </a:rPr>
              <a:t>genome</a:t>
            </a:r>
            <a:r>
              <a:rPr sz="1425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that </a:t>
            </a:r>
            <a:r>
              <a:rPr sz="1425" spc="-8" dirty="0">
                <a:latin typeface="Calibri"/>
                <a:cs typeface="Calibri"/>
              </a:rPr>
              <a:t>are</a:t>
            </a:r>
            <a:r>
              <a:rPr sz="1425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specifically bound by </a:t>
            </a:r>
            <a:r>
              <a:rPr sz="1425" dirty="0">
                <a:latin typeface="Calibri"/>
                <a:cs typeface="Calibri"/>
              </a:rPr>
              <a:t>the </a:t>
            </a:r>
            <a:r>
              <a:rPr sz="1425" spc="-8" dirty="0">
                <a:latin typeface="Calibri"/>
                <a:cs typeface="Calibri"/>
              </a:rPr>
              <a:t>protein</a:t>
            </a:r>
            <a:r>
              <a:rPr sz="1425" spc="-4" dirty="0">
                <a:latin typeface="Calibri"/>
                <a:cs typeface="Calibri"/>
              </a:rPr>
              <a:t> of</a:t>
            </a:r>
            <a:r>
              <a:rPr sz="1425" spc="-8" dirty="0">
                <a:latin typeface="Calibri"/>
                <a:cs typeface="Calibri"/>
              </a:rPr>
              <a:t> </a:t>
            </a:r>
            <a:r>
              <a:rPr sz="1425" spc="-11" dirty="0">
                <a:latin typeface="Calibri"/>
                <a:cs typeface="Calibri"/>
              </a:rPr>
              <a:t>interest</a:t>
            </a:r>
            <a:endParaRPr sz="1425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704" y="2869675"/>
            <a:ext cx="3800475" cy="525304"/>
          </a:xfrm>
          <a:prstGeom prst="rect">
            <a:avLst/>
          </a:prstGeom>
        </p:spPr>
        <p:txBody>
          <a:bodyPr vert="horz" wrap="square" lIns="0" tIns="26194" rIns="0" bIns="0" rtlCol="0">
            <a:spAutoFit/>
          </a:bodyPr>
          <a:lstStyle/>
          <a:p>
            <a:pPr marL="523875">
              <a:spcBef>
                <a:spcPts val="206"/>
              </a:spcBef>
            </a:pPr>
            <a:r>
              <a:rPr sz="1425" dirty="0">
                <a:latin typeface="Calibri"/>
                <a:cs typeface="Calibri"/>
              </a:rPr>
              <a:t>and</a:t>
            </a:r>
            <a:r>
              <a:rPr sz="1425" spc="-8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not </a:t>
            </a:r>
            <a:r>
              <a:rPr sz="1425" dirty="0">
                <a:latin typeface="Calibri"/>
                <a:cs typeface="Calibri"/>
              </a:rPr>
              <a:t>due</a:t>
            </a:r>
            <a:r>
              <a:rPr sz="1425" spc="-4" dirty="0">
                <a:latin typeface="Calibri"/>
                <a:cs typeface="Calibri"/>
              </a:rPr>
              <a:t> </a:t>
            </a:r>
            <a:r>
              <a:rPr sz="1425" spc="-8" dirty="0">
                <a:latin typeface="Calibri"/>
                <a:cs typeface="Calibri"/>
              </a:rPr>
              <a:t>to</a:t>
            </a:r>
            <a:r>
              <a:rPr sz="1425" spc="-11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some </a:t>
            </a:r>
            <a:r>
              <a:rPr sz="1425" spc="-8" dirty="0">
                <a:latin typeface="Calibri"/>
                <a:cs typeface="Calibri"/>
              </a:rPr>
              <a:t>experimental</a:t>
            </a:r>
            <a:r>
              <a:rPr sz="1425" spc="-4" dirty="0">
                <a:latin typeface="Calibri"/>
                <a:cs typeface="Calibri"/>
              </a:rPr>
              <a:t> </a:t>
            </a:r>
            <a:r>
              <a:rPr sz="1425" spc="-11" dirty="0">
                <a:latin typeface="Calibri"/>
                <a:cs typeface="Calibri"/>
              </a:rPr>
              <a:t>artefacts.</a:t>
            </a:r>
            <a:endParaRPr sz="1425" dirty="0">
              <a:latin typeface="Calibri"/>
              <a:cs typeface="Calibri"/>
            </a:endParaRPr>
          </a:p>
          <a:p>
            <a:pPr marL="180975" indent="-171450">
              <a:spcBef>
                <a:spcPts val="153"/>
              </a:spcBef>
              <a:buFont typeface="Arial"/>
              <a:buChar char="•"/>
              <a:tabLst>
                <a:tab pos="180499" algn="l"/>
                <a:tab pos="180975" algn="l"/>
              </a:tabLst>
            </a:pPr>
            <a:r>
              <a:rPr sz="1650" b="1" spc="-4" dirty="0">
                <a:latin typeface="Calibri"/>
                <a:cs typeface="Calibri"/>
              </a:rPr>
              <a:t>Solution</a:t>
            </a:r>
            <a:r>
              <a:rPr sz="1650" spc="-4" dirty="0">
                <a:latin typeface="Calibri"/>
                <a:cs typeface="Calibri"/>
              </a:rPr>
              <a:t>:</a:t>
            </a:r>
            <a:endParaRPr sz="16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0605" y="3361944"/>
            <a:ext cx="6883241" cy="2289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>
              <a:spcBef>
                <a:spcPts val="75"/>
              </a:spcBef>
              <a:buFont typeface="Arial"/>
              <a:buChar char="•"/>
              <a:tabLst>
                <a:tab pos="180499" algn="l"/>
                <a:tab pos="180975" algn="l"/>
              </a:tabLst>
            </a:pPr>
            <a:r>
              <a:rPr sz="1425" spc="-4" dirty="0">
                <a:latin typeface="Calibri"/>
                <a:cs typeface="Calibri"/>
              </a:rPr>
              <a:t>In</a:t>
            </a:r>
            <a:r>
              <a:rPr sz="1425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addition</a:t>
            </a:r>
            <a:r>
              <a:rPr sz="1425" dirty="0">
                <a:latin typeface="Calibri"/>
                <a:cs typeface="Calibri"/>
              </a:rPr>
              <a:t> </a:t>
            </a:r>
            <a:r>
              <a:rPr sz="1425" spc="-8" dirty="0">
                <a:latin typeface="Calibri"/>
                <a:cs typeface="Calibri"/>
              </a:rPr>
              <a:t>to</a:t>
            </a:r>
            <a:r>
              <a:rPr sz="1425" spc="-4" dirty="0">
                <a:latin typeface="Calibri"/>
                <a:cs typeface="Calibri"/>
              </a:rPr>
              <a:t> chipped</a:t>
            </a:r>
            <a:r>
              <a:rPr sz="1425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samples,</a:t>
            </a:r>
            <a:r>
              <a:rPr sz="1425" dirty="0">
                <a:latin typeface="Calibri"/>
                <a:cs typeface="Calibri"/>
              </a:rPr>
              <a:t> </a:t>
            </a:r>
            <a:r>
              <a:rPr sz="1425" spc="-11" dirty="0">
                <a:latin typeface="Calibri"/>
                <a:cs typeface="Calibri"/>
              </a:rPr>
              <a:t>control</a:t>
            </a:r>
            <a:r>
              <a:rPr sz="1425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samples </a:t>
            </a:r>
            <a:r>
              <a:rPr sz="1425" spc="-8" dirty="0">
                <a:latin typeface="Calibri"/>
                <a:cs typeface="Calibri"/>
              </a:rPr>
              <a:t>are</a:t>
            </a:r>
            <a:r>
              <a:rPr sz="1425" spc="4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also </a:t>
            </a:r>
            <a:r>
              <a:rPr sz="1425" spc="-8" dirty="0">
                <a:latin typeface="Calibri"/>
                <a:cs typeface="Calibri"/>
              </a:rPr>
              <a:t>generated</a:t>
            </a:r>
            <a:r>
              <a:rPr sz="1425" dirty="0">
                <a:latin typeface="Calibri"/>
                <a:cs typeface="Calibri"/>
              </a:rPr>
              <a:t> and </a:t>
            </a:r>
            <a:r>
              <a:rPr sz="1425" spc="-4" dirty="0">
                <a:latin typeface="Calibri"/>
                <a:cs typeface="Calibri"/>
              </a:rPr>
              <a:t>sequenced. </a:t>
            </a:r>
            <a:r>
              <a:rPr sz="1425" spc="-8" dirty="0">
                <a:latin typeface="Calibri"/>
                <a:cs typeface="Calibri"/>
              </a:rPr>
              <a:t>Control</a:t>
            </a:r>
            <a:endParaRPr sz="1425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2054" y="3515107"/>
            <a:ext cx="7006590" cy="2289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25" spc="-4" dirty="0">
                <a:latin typeface="Calibri"/>
                <a:cs typeface="Calibri"/>
              </a:rPr>
              <a:t>samples</a:t>
            </a:r>
            <a:r>
              <a:rPr sz="1425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don’t</a:t>
            </a:r>
            <a:r>
              <a:rPr sz="1425" spc="8" dirty="0">
                <a:latin typeface="Calibri"/>
                <a:cs typeface="Calibri"/>
              </a:rPr>
              <a:t> </a:t>
            </a:r>
            <a:r>
              <a:rPr sz="1425" spc="-8" dirty="0">
                <a:latin typeface="Calibri"/>
                <a:cs typeface="Calibri"/>
              </a:rPr>
              <a:t>undergo</a:t>
            </a:r>
            <a:r>
              <a:rPr sz="1425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specific</a:t>
            </a:r>
            <a:r>
              <a:rPr sz="1425" spc="4" dirty="0">
                <a:latin typeface="Calibri"/>
                <a:cs typeface="Calibri"/>
              </a:rPr>
              <a:t> </a:t>
            </a:r>
            <a:r>
              <a:rPr sz="1425" spc="-8" dirty="0">
                <a:latin typeface="Calibri"/>
                <a:cs typeface="Calibri"/>
              </a:rPr>
              <a:t>immunoprecipitation</a:t>
            </a:r>
            <a:r>
              <a:rPr sz="1425" spc="4" dirty="0">
                <a:latin typeface="Calibri"/>
                <a:cs typeface="Calibri"/>
              </a:rPr>
              <a:t> </a:t>
            </a:r>
            <a:r>
              <a:rPr sz="1425" dirty="0">
                <a:latin typeface="Calibri"/>
                <a:cs typeface="Calibri"/>
              </a:rPr>
              <a:t>thus</a:t>
            </a:r>
            <a:r>
              <a:rPr sz="1425" spc="4" dirty="0">
                <a:latin typeface="Calibri"/>
                <a:cs typeface="Calibri"/>
              </a:rPr>
              <a:t> </a:t>
            </a:r>
            <a:r>
              <a:rPr sz="1425" spc="-8" dirty="0">
                <a:latin typeface="Calibri"/>
                <a:cs typeface="Calibri"/>
              </a:rPr>
              <a:t>read</a:t>
            </a:r>
            <a:r>
              <a:rPr sz="1425" spc="4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enrichments</a:t>
            </a:r>
            <a:r>
              <a:rPr sz="1425" spc="4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they</a:t>
            </a:r>
            <a:r>
              <a:rPr sz="1425" spc="4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might</a:t>
            </a:r>
            <a:r>
              <a:rPr sz="1425" spc="8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exhibit,</a:t>
            </a:r>
            <a:endParaRPr sz="1425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2055" y="3665983"/>
            <a:ext cx="7213759" cy="2289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25" spc="-8" dirty="0">
                <a:latin typeface="Calibri"/>
                <a:cs typeface="Calibri"/>
              </a:rPr>
              <a:t>are</a:t>
            </a:r>
            <a:r>
              <a:rPr sz="1425" spc="4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non</a:t>
            </a:r>
            <a:r>
              <a:rPr sz="1425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specific. </a:t>
            </a:r>
            <a:r>
              <a:rPr sz="1425" spc="-8" dirty="0">
                <a:latin typeface="Calibri"/>
                <a:cs typeface="Calibri"/>
              </a:rPr>
              <a:t>By</a:t>
            </a:r>
            <a:r>
              <a:rPr sz="1425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comparing</a:t>
            </a:r>
            <a:r>
              <a:rPr sz="1425" spc="4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chipped</a:t>
            </a:r>
            <a:r>
              <a:rPr sz="1425" spc="4" dirty="0">
                <a:latin typeface="Calibri"/>
                <a:cs typeface="Calibri"/>
              </a:rPr>
              <a:t> </a:t>
            </a:r>
            <a:r>
              <a:rPr sz="1425" spc="-8" dirty="0">
                <a:latin typeface="Calibri"/>
                <a:cs typeface="Calibri"/>
              </a:rPr>
              <a:t>to</a:t>
            </a:r>
            <a:r>
              <a:rPr sz="1425" spc="-4" dirty="0">
                <a:latin typeface="Calibri"/>
                <a:cs typeface="Calibri"/>
              </a:rPr>
              <a:t> </a:t>
            </a:r>
            <a:r>
              <a:rPr sz="1425" spc="-11" dirty="0">
                <a:latin typeface="Calibri"/>
                <a:cs typeface="Calibri"/>
              </a:rPr>
              <a:t>control</a:t>
            </a:r>
            <a:r>
              <a:rPr sz="1425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samples,</a:t>
            </a:r>
            <a:r>
              <a:rPr sz="1425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regions showing</a:t>
            </a:r>
            <a:r>
              <a:rPr sz="1425" spc="4" dirty="0">
                <a:latin typeface="Calibri"/>
                <a:cs typeface="Calibri"/>
              </a:rPr>
              <a:t> </a:t>
            </a:r>
            <a:r>
              <a:rPr sz="1425" spc="-8" dirty="0">
                <a:latin typeface="Calibri"/>
                <a:cs typeface="Calibri"/>
              </a:rPr>
              <a:t>read</a:t>
            </a:r>
            <a:r>
              <a:rPr sz="1425" spc="4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enrichment</a:t>
            </a:r>
            <a:r>
              <a:rPr sz="1425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both</a:t>
            </a:r>
            <a:endParaRPr sz="1425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7704" y="3819144"/>
            <a:ext cx="7460933" cy="1414939"/>
          </a:xfrm>
          <a:prstGeom prst="rect">
            <a:avLst/>
          </a:prstGeom>
        </p:spPr>
        <p:txBody>
          <a:bodyPr vert="horz" wrap="square" lIns="0" tIns="73343" rIns="0" bIns="0" rtlCol="0">
            <a:spAutoFit/>
          </a:bodyPr>
          <a:lstStyle/>
          <a:p>
            <a:pPr marL="523875" marR="3810">
              <a:lnSpc>
                <a:spcPct val="70500"/>
              </a:lnSpc>
              <a:spcBef>
                <a:spcPts val="578"/>
              </a:spcBef>
            </a:pPr>
            <a:r>
              <a:rPr sz="1425" dirty="0">
                <a:latin typeface="Calibri"/>
                <a:cs typeface="Calibri"/>
              </a:rPr>
              <a:t>in</a:t>
            </a:r>
            <a:r>
              <a:rPr sz="1425" spc="-4" dirty="0">
                <a:latin typeface="Calibri"/>
                <a:cs typeface="Calibri"/>
              </a:rPr>
              <a:t> </a:t>
            </a:r>
            <a:r>
              <a:rPr sz="1425" spc="-11" dirty="0">
                <a:latin typeface="Calibri"/>
                <a:cs typeface="Calibri"/>
              </a:rPr>
              <a:t>control</a:t>
            </a:r>
            <a:r>
              <a:rPr sz="1425" dirty="0">
                <a:latin typeface="Calibri"/>
                <a:cs typeface="Calibri"/>
              </a:rPr>
              <a:t> and </a:t>
            </a:r>
            <a:r>
              <a:rPr sz="1425" spc="-4" dirty="0">
                <a:latin typeface="Calibri"/>
                <a:cs typeface="Calibri"/>
              </a:rPr>
              <a:t>chipped</a:t>
            </a:r>
            <a:r>
              <a:rPr sz="1425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samples</a:t>
            </a:r>
            <a:r>
              <a:rPr sz="1425" spc="-11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might</a:t>
            </a:r>
            <a:r>
              <a:rPr sz="1425" dirty="0">
                <a:latin typeface="Calibri"/>
                <a:cs typeface="Calibri"/>
              </a:rPr>
              <a:t> be </a:t>
            </a:r>
            <a:r>
              <a:rPr sz="1425" spc="-11" dirty="0">
                <a:latin typeface="Calibri"/>
                <a:cs typeface="Calibri"/>
              </a:rPr>
              <a:t>false</a:t>
            </a:r>
            <a:r>
              <a:rPr sz="1425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positive</a:t>
            </a:r>
            <a:r>
              <a:rPr sz="1425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enrichments</a:t>
            </a:r>
            <a:r>
              <a:rPr sz="1425" spc="-11" dirty="0">
                <a:latin typeface="Calibri"/>
                <a:cs typeface="Calibri"/>
              </a:rPr>
              <a:t> </a:t>
            </a:r>
            <a:r>
              <a:rPr sz="1425" dirty="0">
                <a:latin typeface="Calibri"/>
                <a:cs typeface="Calibri"/>
              </a:rPr>
              <a:t>and thus</a:t>
            </a:r>
            <a:r>
              <a:rPr sz="1425" spc="-8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not</a:t>
            </a:r>
            <a:r>
              <a:rPr sz="1425" dirty="0">
                <a:latin typeface="Calibri"/>
                <a:cs typeface="Calibri"/>
              </a:rPr>
              <a:t> </a:t>
            </a:r>
            <a:r>
              <a:rPr sz="1425" spc="-11" dirty="0">
                <a:latin typeface="Calibri"/>
                <a:cs typeface="Calibri"/>
              </a:rPr>
              <a:t>retain</a:t>
            </a:r>
            <a:r>
              <a:rPr lang="fr-FR" sz="1425" spc="-11" dirty="0" err="1">
                <a:latin typeface="Calibri"/>
                <a:cs typeface="Calibri"/>
              </a:rPr>
              <a:t>ed</a:t>
            </a:r>
            <a:r>
              <a:rPr sz="1425" spc="-4" dirty="0">
                <a:latin typeface="Calibri"/>
                <a:cs typeface="Calibri"/>
              </a:rPr>
              <a:t> </a:t>
            </a:r>
            <a:r>
              <a:rPr sz="1425" dirty="0">
                <a:latin typeface="Calibri"/>
                <a:cs typeface="Calibri"/>
              </a:rPr>
              <a:t>as</a:t>
            </a:r>
            <a:r>
              <a:rPr sz="1425" spc="-8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true </a:t>
            </a:r>
            <a:r>
              <a:rPr sz="1425" spc="-311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peak.</a:t>
            </a:r>
            <a:endParaRPr sz="1425" dirty="0">
              <a:latin typeface="Calibri"/>
              <a:cs typeface="Calibri"/>
            </a:endParaRPr>
          </a:p>
          <a:p>
            <a:pPr marL="180975" indent="-171450">
              <a:lnSpc>
                <a:spcPts val="1931"/>
              </a:lnSpc>
              <a:spcBef>
                <a:spcPts val="83"/>
              </a:spcBef>
              <a:buFont typeface="Arial"/>
              <a:buChar char="•"/>
              <a:tabLst>
                <a:tab pos="180499" algn="l"/>
                <a:tab pos="180975" algn="l"/>
              </a:tabLst>
            </a:pPr>
            <a:r>
              <a:rPr sz="1650" dirty="0">
                <a:latin typeface="Calibri"/>
                <a:cs typeface="Calibri"/>
              </a:rPr>
              <a:t>3</a:t>
            </a:r>
            <a:r>
              <a:rPr sz="1650" spc="-8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types </a:t>
            </a:r>
            <a:r>
              <a:rPr sz="1650" dirty="0">
                <a:latin typeface="Calibri"/>
                <a:cs typeface="Calibri"/>
              </a:rPr>
              <a:t>of</a:t>
            </a:r>
            <a:r>
              <a:rPr sz="1650" spc="-4" dirty="0">
                <a:latin typeface="Calibri"/>
                <a:cs typeface="Calibri"/>
              </a:rPr>
              <a:t> </a:t>
            </a:r>
            <a:r>
              <a:rPr sz="1650" spc="-11" dirty="0">
                <a:latin typeface="Calibri"/>
                <a:cs typeface="Calibri"/>
              </a:rPr>
              <a:t>control</a:t>
            </a:r>
            <a:r>
              <a:rPr sz="1650" spc="-8" dirty="0">
                <a:latin typeface="Calibri"/>
                <a:cs typeface="Calibri"/>
              </a:rPr>
              <a:t> </a:t>
            </a:r>
            <a:r>
              <a:rPr sz="1650" spc="-11" dirty="0">
                <a:latin typeface="Calibri"/>
                <a:cs typeface="Calibri"/>
              </a:rPr>
              <a:t>are</a:t>
            </a:r>
            <a:r>
              <a:rPr sz="1650" spc="-4" dirty="0">
                <a:latin typeface="Calibri"/>
                <a:cs typeface="Calibri"/>
              </a:rPr>
              <a:t> commonly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used</a:t>
            </a:r>
            <a:r>
              <a:rPr sz="1650" spc="-8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:</a:t>
            </a:r>
          </a:p>
          <a:p>
            <a:pPr marL="523875" lvl="1" indent="-171450">
              <a:lnSpc>
                <a:spcPts val="1590"/>
              </a:lnSpc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425" spc="-4" dirty="0">
                <a:latin typeface="Calibri"/>
                <a:cs typeface="Calibri"/>
              </a:rPr>
              <a:t>Input</a:t>
            </a:r>
            <a:r>
              <a:rPr sz="1425" spc="-8" dirty="0">
                <a:latin typeface="Calibri"/>
                <a:cs typeface="Calibri"/>
              </a:rPr>
              <a:t> </a:t>
            </a:r>
            <a:r>
              <a:rPr sz="1425" dirty="0">
                <a:latin typeface="Calibri"/>
                <a:cs typeface="Calibri"/>
              </a:rPr>
              <a:t>DNA</a:t>
            </a:r>
            <a:r>
              <a:rPr sz="1425" spc="-4" dirty="0">
                <a:latin typeface="Calibri"/>
                <a:cs typeface="Calibri"/>
              </a:rPr>
              <a:t> </a:t>
            </a:r>
            <a:r>
              <a:rPr sz="1425" dirty="0">
                <a:latin typeface="Calibri"/>
                <a:cs typeface="Calibri"/>
              </a:rPr>
              <a:t>: a</a:t>
            </a:r>
            <a:r>
              <a:rPr sz="1425" spc="-8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portion of</a:t>
            </a:r>
            <a:r>
              <a:rPr sz="1425" spc="-8" dirty="0">
                <a:latin typeface="Calibri"/>
                <a:cs typeface="Calibri"/>
              </a:rPr>
              <a:t> </a:t>
            </a:r>
            <a:r>
              <a:rPr sz="1425" dirty="0">
                <a:latin typeface="Calibri"/>
                <a:cs typeface="Calibri"/>
              </a:rPr>
              <a:t>DNA</a:t>
            </a:r>
            <a:r>
              <a:rPr sz="1425" spc="-8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sample</a:t>
            </a:r>
            <a:r>
              <a:rPr sz="1425" dirty="0">
                <a:latin typeface="Calibri"/>
                <a:cs typeface="Calibri"/>
              </a:rPr>
              <a:t> </a:t>
            </a:r>
            <a:r>
              <a:rPr sz="1425" spc="-8" dirty="0">
                <a:latin typeface="Calibri"/>
                <a:cs typeface="Calibri"/>
              </a:rPr>
              <a:t>removed</a:t>
            </a:r>
            <a:r>
              <a:rPr sz="1425" spc="-4" dirty="0">
                <a:latin typeface="Calibri"/>
                <a:cs typeface="Calibri"/>
              </a:rPr>
              <a:t> prior</a:t>
            </a:r>
            <a:r>
              <a:rPr sz="1425" spc="-8" dirty="0">
                <a:latin typeface="Calibri"/>
                <a:cs typeface="Calibri"/>
              </a:rPr>
              <a:t> to </a:t>
            </a:r>
            <a:r>
              <a:rPr sz="1425" spc="-4" dirty="0">
                <a:latin typeface="Calibri"/>
                <a:cs typeface="Calibri"/>
              </a:rPr>
              <a:t>IP</a:t>
            </a:r>
            <a:endParaRPr sz="1425" dirty="0">
              <a:latin typeface="Calibri"/>
              <a:cs typeface="Calibri"/>
            </a:endParaRPr>
          </a:p>
          <a:p>
            <a:pPr marL="523875" marR="7620" lvl="1" indent="-171450">
              <a:lnSpc>
                <a:spcPct val="70500"/>
              </a:lnSpc>
              <a:spcBef>
                <a:spcPts val="431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425" dirty="0">
                <a:latin typeface="Calibri"/>
                <a:cs typeface="Calibri"/>
              </a:rPr>
              <a:t>DNA </a:t>
            </a:r>
            <a:r>
              <a:rPr sz="1425" spc="-11" dirty="0">
                <a:latin typeface="Calibri"/>
                <a:cs typeface="Calibri"/>
              </a:rPr>
              <a:t>from </a:t>
            </a:r>
            <a:r>
              <a:rPr sz="1425" spc="-4" dirty="0">
                <a:latin typeface="Calibri"/>
                <a:cs typeface="Calibri"/>
              </a:rPr>
              <a:t>non specific IP </a:t>
            </a:r>
            <a:r>
              <a:rPr sz="1425" dirty="0">
                <a:latin typeface="Calibri"/>
                <a:cs typeface="Calibri"/>
              </a:rPr>
              <a:t>: DNA </a:t>
            </a:r>
            <a:r>
              <a:rPr sz="1425" spc="-4" dirty="0">
                <a:latin typeface="Calibri"/>
                <a:cs typeface="Calibri"/>
              </a:rPr>
              <a:t>obtained </a:t>
            </a:r>
            <a:r>
              <a:rPr sz="1425" spc="-11" dirty="0">
                <a:latin typeface="Calibri"/>
                <a:cs typeface="Calibri"/>
              </a:rPr>
              <a:t>from </a:t>
            </a:r>
            <a:r>
              <a:rPr sz="1425" spc="-4" dirty="0">
                <a:latin typeface="Calibri"/>
                <a:cs typeface="Calibri"/>
              </a:rPr>
              <a:t>IP </a:t>
            </a:r>
            <a:r>
              <a:rPr sz="1425" dirty="0">
                <a:latin typeface="Calibri"/>
                <a:cs typeface="Calibri"/>
              </a:rPr>
              <a:t>with an </a:t>
            </a:r>
            <a:r>
              <a:rPr sz="1425" spc="-4" dirty="0">
                <a:latin typeface="Calibri"/>
                <a:cs typeface="Calibri"/>
              </a:rPr>
              <a:t>antibody not known </a:t>
            </a:r>
            <a:r>
              <a:rPr sz="1425" spc="-8" dirty="0">
                <a:latin typeface="Calibri"/>
                <a:cs typeface="Calibri"/>
              </a:rPr>
              <a:t>to </a:t>
            </a:r>
            <a:r>
              <a:rPr sz="1425" dirty="0">
                <a:latin typeface="Calibri"/>
                <a:cs typeface="Calibri"/>
              </a:rPr>
              <a:t>be </a:t>
            </a:r>
            <a:r>
              <a:rPr sz="1425" spc="-8" dirty="0">
                <a:latin typeface="Calibri"/>
                <a:cs typeface="Calibri"/>
              </a:rPr>
              <a:t>involved </a:t>
            </a:r>
            <a:r>
              <a:rPr sz="1425" dirty="0">
                <a:latin typeface="Calibri"/>
                <a:cs typeface="Calibri"/>
              </a:rPr>
              <a:t>in </a:t>
            </a:r>
            <a:r>
              <a:rPr sz="1425" spc="-311" dirty="0">
                <a:latin typeface="Calibri"/>
                <a:cs typeface="Calibri"/>
              </a:rPr>
              <a:t> </a:t>
            </a:r>
            <a:r>
              <a:rPr sz="1425" dirty="0">
                <a:latin typeface="Calibri"/>
                <a:cs typeface="Calibri"/>
              </a:rPr>
              <a:t>DNA</a:t>
            </a:r>
            <a:r>
              <a:rPr sz="1425" spc="-11" dirty="0">
                <a:latin typeface="Calibri"/>
                <a:cs typeface="Calibri"/>
              </a:rPr>
              <a:t> </a:t>
            </a:r>
            <a:r>
              <a:rPr sz="1425" dirty="0">
                <a:latin typeface="Calibri"/>
                <a:cs typeface="Calibri"/>
              </a:rPr>
              <a:t>binding </a:t>
            </a:r>
            <a:r>
              <a:rPr sz="1425" spc="-4" dirty="0">
                <a:latin typeface="Calibri"/>
                <a:cs typeface="Calibri"/>
              </a:rPr>
              <a:t>or</a:t>
            </a:r>
            <a:r>
              <a:rPr sz="1425" spc="-8" dirty="0">
                <a:latin typeface="Calibri"/>
                <a:cs typeface="Calibri"/>
              </a:rPr>
              <a:t> chromatin</a:t>
            </a:r>
            <a:r>
              <a:rPr sz="1425" spc="-4" dirty="0">
                <a:latin typeface="Calibri"/>
                <a:cs typeface="Calibri"/>
              </a:rPr>
              <a:t> modification such </a:t>
            </a:r>
            <a:r>
              <a:rPr sz="1425" dirty="0">
                <a:latin typeface="Calibri"/>
                <a:cs typeface="Calibri"/>
              </a:rPr>
              <a:t>as</a:t>
            </a:r>
            <a:r>
              <a:rPr sz="1425" spc="-15" dirty="0">
                <a:latin typeface="Calibri"/>
                <a:cs typeface="Calibri"/>
              </a:rPr>
              <a:t> </a:t>
            </a:r>
            <a:r>
              <a:rPr sz="1425" dirty="0">
                <a:latin typeface="Calibri"/>
                <a:cs typeface="Calibri"/>
              </a:rPr>
              <a:t>IgG</a:t>
            </a:r>
          </a:p>
          <a:p>
            <a:pPr marL="523875" lvl="1" indent="-171450">
              <a:lnSpc>
                <a:spcPts val="1583"/>
              </a:lnSpc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425" spc="-4" dirty="0">
                <a:latin typeface="Calibri"/>
                <a:cs typeface="Calibri"/>
              </a:rPr>
              <a:t>Mock</a:t>
            </a:r>
            <a:r>
              <a:rPr sz="1425" spc="-11" dirty="0">
                <a:latin typeface="Calibri"/>
                <a:cs typeface="Calibri"/>
              </a:rPr>
              <a:t> </a:t>
            </a:r>
            <a:r>
              <a:rPr sz="1425" spc="-4" dirty="0">
                <a:latin typeface="Calibri"/>
                <a:cs typeface="Calibri"/>
              </a:rPr>
              <a:t>IP </a:t>
            </a:r>
            <a:r>
              <a:rPr sz="1425" dirty="0">
                <a:latin typeface="Calibri"/>
                <a:cs typeface="Calibri"/>
              </a:rPr>
              <a:t>DNA</a:t>
            </a:r>
            <a:r>
              <a:rPr sz="1425" spc="-4" dirty="0">
                <a:latin typeface="Calibri"/>
                <a:cs typeface="Calibri"/>
              </a:rPr>
              <a:t> </a:t>
            </a:r>
            <a:r>
              <a:rPr sz="1425" dirty="0">
                <a:latin typeface="Calibri"/>
                <a:cs typeface="Calibri"/>
              </a:rPr>
              <a:t>:</a:t>
            </a:r>
            <a:r>
              <a:rPr sz="1425" spc="-4" dirty="0">
                <a:latin typeface="Calibri"/>
                <a:cs typeface="Calibri"/>
              </a:rPr>
              <a:t> </a:t>
            </a:r>
            <a:r>
              <a:rPr sz="1425" dirty="0">
                <a:latin typeface="Calibri"/>
                <a:cs typeface="Calibri"/>
              </a:rPr>
              <a:t>DNA</a:t>
            </a:r>
            <a:r>
              <a:rPr sz="1425" spc="-4" dirty="0">
                <a:latin typeface="Calibri"/>
                <a:cs typeface="Calibri"/>
              </a:rPr>
              <a:t> obtained </a:t>
            </a:r>
            <a:r>
              <a:rPr sz="1425" spc="-11" dirty="0">
                <a:latin typeface="Calibri"/>
                <a:cs typeface="Calibri"/>
              </a:rPr>
              <a:t>from </a:t>
            </a:r>
            <a:r>
              <a:rPr sz="1425" spc="-4" dirty="0">
                <a:latin typeface="Calibri"/>
                <a:cs typeface="Calibri"/>
              </a:rPr>
              <a:t>IP without antibodies</a:t>
            </a:r>
            <a:endParaRPr sz="142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64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Replicates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 minimum of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replicates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carried</a:t>
            </a:r>
            <a:r>
              <a:rPr lang="fr-FR" dirty="0"/>
              <a:t> out per </a:t>
            </a:r>
            <a:r>
              <a:rPr lang="fr-FR" dirty="0" err="1"/>
              <a:t>experiment</a:t>
            </a:r>
            <a:r>
              <a:rPr lang="fr-FR" dirty="0"/>
              <a:t>. </a:t>
            </a:r>
          </a:p>
          <a:p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replicate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 </a:t>
            </a:r>
            <a:r>
              <a:rPr lang="fr-FR" b="1" dirty="0" err="1">
                <a:solidFill>
                  <a:schemeClr val="accent2"/>
                </a:solidFill>
              </a:rPr>
              <a:t>biological</a:t>
            </a:r>
            <a:r>
              <a:rPr lang="fr-FR" dirty="0"/>
              <a:t> </a:t>
            </a:r>
            <a:r>
              <a:rPr lang="fr-FR" dirty="0" err="1"/>
              <a:t>rather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a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replicate</a:t>
            </a:r>
            <a:r>
              <a:rPr lang="fr-FR" dirty="0"/>
              <a:t>;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represents</a:t>
            </a:r>
            <a:r>
              <a:rPr lang="fr-FR" dirty="0"/>
              <a:t> an </a:t>
            </a:r>
            <a:r>
              <a:rPr lang="fr-FR" dirty="0" err="1"/>
              <a:t>independent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culture, </a:t>
            </a:r>
            <a:r>
              <a:rPr lang="fr-FR" dirty="0" err="1"/>
              <a:t>embryo</a:t>
            </a:r>
            <a:r>
              <a:rPr lang="fr-FR" dirty="0"/>
              <a:t> pool or tissue </a:t>
            </a:r>
            <a:r>
              <a:rPr lang="fr-FR" dirty="0" err="1"/>
              <a:t>sample</a:t>
            </a:r>
            <a:r>
              <a:rPr lang="fr-FR" dirty="0"/>
              <a:t>.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ENCODE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Encyclopedia</a:t>
            </a:r>
            <a:r>
              <a:rPr lang="fr-FR" dirty="0"/>
              <a:t> of DNA </a:t>
            </a:r>
            <a:r>
              <a:rPr lang="fr-FR" dirty="0" err="1"/>
              <a:t>Elements</a:t>
            </a:r>
            <a:r>
              <a:rPr lang="fr-FR" dirty="0"/>
              <a:t> (ENCODE) Consortium has </a:t>
            </a:r>
            <a:r>
              <a:rPr lang="fr-FR" dirty="0" err="1"/>
              <a:t>carried</a:t>
            </a:r>
            <a:r>
              <a:rPr lang="fr-FR" dirty="0"/>
              <a:t> out </a:t>
            </a:r>
            <a:r>
              <a:rPr lang="fr-FR" dirty="0" err="1"/>
              <a:t>hundreds</a:t>
            </a:r>
            <a:r>
              <a:rPr lang="fr-FR" dirty="0"/>
              <a:t> of </a:t>
            </a:r>
            <a:r>
              <a:rPr lang="fr-FR" dirty="0" err="1"/>
              <a:t>ChIP</a:t>
            </a:r>
            <a:r>
              <a:rPr lang="fr-FR" dirty="0"/>
              <a:t>–</a:t>
            </a:r>
            <a:r>
              <a:rPr lang="fr-FR" dirty="0" err="1"/>
              <a:t>seq</a:t>
            </a:r>
            <a:r>
              <a:rPr lang="fr-FR" dirty="0"/>
              <a:t> </a:t>
            </a:r>
            <a:r>
              <a:rPr lang="fr-FR" dirty="0" err="1"/>
              <a:t>experiments</a:t>
            </a:r>
            <a:r>
              <a:rPr lang="fr-FR" dirty="0"/>
              <a:t> and has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experience</a:t>
            </a:r>
            <a:r>
              <a:rPr lang="fr-FR" dirty="0"/>
              <a:t> to </a:t>
            </a:r>
            <a:r>
              <a:rPr lang="fr-FR" dirty="0" err="1"/>
              <a:t>develop</a:t>
            </a:r>
            <a:r>
              <a:rPr lang="fr-FR" dirty="0"/>
              <a:t> a set of </a:t>
            </a:r>
            <a:r>
              <a:rPr lang="fr-FR" dirty="0" err="1"/>
              <a:t>working</a:t>
            </a:r>
            <a:r>
              <a:rPr lang="fr-FR" dirty="0"/>
              <a:t> standards and guidelines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17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384301" y="6099731"/>
            <a:ext cx="7056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err="1"/>
              <a:t>See</a:t>
            </a:r>
            <a:r>
              <a:rPr lang="fr-FR" dirty="0"/>
              <a:t>: </a:t>
            </a:r>
            <a:r>
              <a:rPr lang="fr-FR" dirty="0" err="1"/>
              <a:t>https</a:t>
            </a:r>
            <a:r>
              <a:rPr lang="fr-FR" dirty="0"/>
              <a:t>://</a:t>
            </a:r>
            <a:r>
              <a:rPr lang="fr-FR" dirty="0" err="1"/>
              <a:t>www.encodeproject.org</a:t>
            </a:r>
            <a:r>
              <a:rPr lang="fr-FR" dirty="0"/>
              <a:t>/about/</a:t>
            </a:r>
            <a:r>
              <a:rPr lang="fr-FR" dirty="0" err="1"/>
              <a:t>experiment</a:t>
            </a:r>
            <a:r>
              <a:rPr lang="fr-FR" dirty="0"/>
              <a:t>-guidelines/</a:t>
            </a:r>
          </a:p>
        </p:txBody>
      </p:sp>
    </p:spTree>
    <p:extLst>
      <p:ext uri="{BB962C8B-B14F-4D97-AF65-F5344CB8AC3E}">
        <p14:creationId xmlns:p14="http://schemas.microsoft.com/office/powerpoint/2010/main" val="65288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Data used in this course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714938"/>
              </p:ext>
            </p:extLst>
          </p:nvPr>
        </p:nvGraphicFramePr>
        <p:xfrm>
          <a:off x="946404" y="2357004"/>
          <a:ext cx="6446838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223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3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Sample</a:t>
                      </a:r>
                      <a:r>
                        <a:rPr lang="en-US" baseline="0" dirty="0"/>
                        <a:t>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No. of raw reads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 dirty="0"/>
                        <a:t>31,334,257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Ctrl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 dirty="0"/>
                        <a:t>29,433,042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H3K4me3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 dirty="0"/>
                        <a:t>11,192,622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polII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 dirty="0"/>
                        <a:t>10,404,820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09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78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83"/>
              </a:spcBef>
            </a:pPr>
            <a:r>
              <a:rPr b="1" spc="15" dirty="0"/>
              <a:t>ChIP-seq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704" y="2165985"/>
            <a:ext cx="3387090" cy="932756"/>
          </a:xfrm>
          <a:prstGeom prst="rect">
            <a:avLst/>
          </a:prstGeom>
        </p:spPr>
        <p:txBody>
          <a:bodyPr vert="horz" wrap="square" lIns="0" tIns="27623" rIns="0" bIns="0" rtlCol="0">
            <a:spAutoFit/>
          </a:bodyPr>
          <a:lstStyle/>
          <a:p>
            <a:pPr marL="180975" indent="-171450">
              <a:spcBef>
                <a:spcPts val="217"/>
              </a:spcBef>
              <a:buFont typeface="Arial"/>
              <a:buChar char="•"/>
              <a:tabLst>
                <a:tab pos="180499" algn="l"/>
                <a:tab pos="180975" algn="l"/>
              </a:tabLst>
            </a:pPr>
            <a:r>
              <a:rPr sz="1500" spc="-4" dirty="0">
                <a:latin typeface="Calibri"/>
                <a:cs typeface="Calibri"/>
              </a:rPr>
              <a:t>Johnson</a:t>
            </a:r>
            <a:r>
              <a:rPr sz="1500" spc="-19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et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al,</a:t>
            </a:r>
            <a:r>
              <a:rPr sz="1500" spc="-19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2007</a:t>
            </a:r>
            <a:endParaRPr sz="1500">
              <a:latin typeface="Calibri"/>
              <a:cs typeface="Calibri"/>
            </a:endParaRPr>
          </a:p>
          <a:p>
            <a:pPr marL="180975" marR="3810" indent="-171450">
              <a:lnSpc>
                <a:spcPct val="71000"/>
              </a:lnSpc>
              <a:spcBef>
                <a:spcPts val="668"/>
              </a:spcBef>
              <a:buFont typeface="Arial"/>
              <a:buChar char="•"/>
              <a:tabLst>
                <a:tab pos="180499" algn="l"/>
                <a:tab pos="180975" algn="l"/>
              </a:tabLst>
            </a:pPr>
            <a:r>
              <a:rPr sz="1500" spc="-4" dirty="0">
                <a:latin typeface="Calibri"/>
                <a:cs typeface="Calibri"/>
              </a:rPr>
              <a:t>Alternative </a:t>
            </a:r>
            <a:r>
              <a:rPr sz="1500" spc="-8" dirty="0">
                <a:latin typeface="Calibri"/>
                <a:cs typeface="Calibri"/>
              </a:rPr>
              <a:t>to ChIP-on-chip (hybridization </a:t>
            </a:r>
            <a:r>
              <a:rPr sz="1500" spc="-330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technique)</a:t>
            </a:r>
            <a:endParaRPr sz="1500">
              <a:latin typeface="Calibri"/>
              <a:cs typeface="Calibri"/>
            </a:endParaRPr>
          </a:p>
          <a:p>
            <a:pPr marL="180975" indent="-171450">
              <a:spcBef>
                <a:spcPts val="233"/>
              </a:spcBef>
              <a:buFont typeface="Arial"/>
              <a:buChar char="•"/>
              <a:tabLst>
                <a:tab pos="180499" algn="l"/>
                <a:tab pos="180975" algn="l"/>
              </a:tabLst>
            </a:pPr>
            <a:r>
              <a:rPr sz="1500" spc="-8" dirty="0">
                <a:latin typeface="Calibri"/>
                <a:cs typeface="Calibri"/>
              </a:rPr>
              <a:t>ChIP-seq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combines</a:t>
            </a:r>
            <a:r>
              <a:rPr sz="1500" spc="-8" dirty="0">
                <a:latin typeface="Calibri"/>
                <a:cs typeface="Calibri"/>
              </a:rPr>
              <a:t> chromatin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155" y="3014091"/>
            <a:ext cx="3118484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spc="-4" dirty="0">
                <a:latin typeface="Calibri"/>
                <a:cs typeface="Calibri"/>
              </a:rPr>
              <a:t>immunoprecipitation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and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sequencing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1" dirty="0">
                <a:latin typeface="Calibri"/>
                <a:cs typeface="Calibri"/>
              </a:rPr>
              <a:t>to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705" y="3153536"/>
            <a:ext cx="3594259" cy="866103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180975">
              <a:spcBef>
                <a:spcPts val="236"/>
              </a:spcBef>
            </a:pPr>
            <a:r>
              <a:rPr sz="1500" spc="-11" dirty="0">
                <a:latin typeface="Calibri"/>
                <a:cs typeface="Calibri"/>
              </a:rPr>
              <a:t>analyze</a:t>
            </a:r>
            <a:r>
              <a:rPr sz="1500" spc="-8" dirty="0">
                <a:latin typeface="Calibri"/>
                <a:cs typeface="Calibri"/>
              </a:rPr>
              <a:t> protein interactions</a:t>
            </a:r>
            <a:r>
              <a:rPr sz="1500" spc="-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DNA</a:t>
            </a:r>
            <a:endParaRPr sz="1500">
              <a:latin typeface="Calibri"/>
              <a:cs typeface="Calibri"/>
            </a:endParaRPr>
          </a:p>
          <a:p>
            <a:pPr marL="180975" indent="-171450">
              <a:lnSpc>
                <a:spcPts val="1759"/>
              </a:lnSpc>
              <a:spcBef>
                <a:spcPts val="161"/>
              </a:spcBef>
              <a:buFont typeface="Arial"/>
              <a:buChar char="•"/>
              <a:tabLst>
                <a:tab pos="180499" algn="l"/>
                <a:tab pos="180975" algn="l"/>
              </a:tabLst>
            </a:pPr>
            <a:r>
              <a:rPr sz="1500" spc="-4" dirty="0">
                <a:latin typeface="Calibri"/>
                <a:cs typeface="Calibri"/>
              </a:rPr>
              <a:t>It can be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used </a:t>
            </a:r>
            <a:r>
              <a:rPr sz="1500" spc="-8" dirty="0">
                <a:latin typeface="Calibri"/>
                <a:cs typeface="Calibri"/>
              </a:rPr>
              <a:t>to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detect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and </a:t>
            </a:r>
            <a:r>
              <a:rPr sz="1500" spc="-11" dirty="0">
                <a:latin typeface="Calibri"/>
                <a:cs typeface="Calibri"/>
              </a:rPr>
              <a:t>analyze</a:t>
            </a:r>
            <a:endParaRPr sz="1500">
              <a:latin typeface="Calibri"/>
              <a:cs typeface="Calibri"/>
            </a:endParaRPr>
          </a:p>
          <a:p>
            <a:pPr marL="523875" marR="3810" lvl="1" indent="-171450">
              <a:lnSpc>
                <a:spcPct val="74100"/>
              </a:lnSpc>
              <a:spcBef>
                <a:spcPts val="356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275" spc="-8" dirty="0">
                <a:latin typeface="Calibri"/>
                <a:cs typeface="Calibri"/>
              </a:rPr>
              <a:t>Binding</a:t>
            </a:r>
            <a:r>
              <a:rPr sz="1275" spc="-4" dirty="0">
                <a:latin typeface="Calibri"/>
                <a:cs typeface="Calibri"/>
              </a:rPr>
              <a:t> sites </a:t>
            </a:r>
            <a:r>
              <a:rPr sz="1275" dirty="0">
                <a:latin typeface="Calibri"/>
                <a:cs typeface="Calibri"/>
              </a:rPr>
              <a:t>of</a:t>
            </a:r>
            <a:r>
              <a:rPr sz="1275" spc="4" dirty="0">
                <a:latin typeface="Calibri"/>
                <a:cs typeface="Calibri"/>
              </a:rPr>
              <a:t> </a:t>
            </a:r>
            <a:r>
              <a:rPr sz="1275" spc="-8" dirty="0">
                <a:latin typeface="Calibri"/>
                <a:cs typeface="Calibri"/>
              </a:rPr>
              <a:t>various</a:t>
            </a:r>
            <a:r>
              <a:rPr sz="1275" spc="-4" dirty="0">
                <a:latin typeface="Calibri"/>
                <a:cs typeface="Calibri"/>
              </a:rPr>
              <a:t> </a:t>
            </a:r>
            <a:r>
              <a:rPr sz="1275" spc="-8" dirty="0">
                <a:latin typeface="Calibri"/>
                <a:cs typeface="Calibri"/>
              </a:rPr>
              <a:t>proteins</a:t>
            </a:r>
            <a:r>
              <a:rPr sz="1275" spc="-4" dirty="0">
                <a:latin typeface="Calibri"/>
                <a:cs typeface="Calibri"/>
              </a:rPr>
              <a:t> </a:t>
            </a:r>
            <a:r>
              <a:rPr sz="1275" spc="-8" dirty="0">
                <a:latin typeface="Calibri"/>
                <a:cs typeface="Calibri"/>
              </a:rPr>
              <a:t>bound</a:t>
            </a:r>
            <a:r>
              <a:rPr sz="1275" spc="-4" dirty="0">
                <a:latin typeface="Calibri"/>
                <a:cs typeface="Calibri"/>
              </a:rPr>
              <a:t> </a:t>
            </a:r>
            <a:r>
              <a:rPr sz="1275" spc="-8" dirty="0">
                <a:latin typeface="Calibri"/>
                <a:cs typeface="Calibri"/>
              </a:rPr>
              <a:t>to</a:t>
            </a:r>
            <a:r>
              <a:rPr sz="1275" dirty="0">
                <a:latin typeface="Calibri"/>
                <a:cs typeface="Calibri"/>
              </a:rPr>
              <a:t> DNA </a:t>
            </a:r>
            <a:r>
              <a:rPr sz="1275" spc="-278" dirty="0">
                <a:latin typeface="Calibri"/>
                <a:cs typeface="Calibri"/>
              </a:rPr>
              <a:t> </a:t>
            </a:r>
            <a:r>
              <a:rPr sz="1275" spc="-4" dirty="0">
                <a:latin typeface="Calibri"/>
                <a:cs typeface="Calibri"/>
              </a:rPr>
              <a:t>such as</a:t>
            </a:r>
            <a:r>
              <a:rPr sz="1275" dirty="0">
                <a:latin typeface="Calibri"/>
                <a:cs typeface="Calibri"/>
              </a:rPr>
              <a:t> </a:t>
            </a:r>
            <a:r>
              <a:rPr sz="1275" spc="-8" dirty="0">
                <a:latin typeface="Calibri"/>
                <a:cs typeface="Calibri"/>
              </a:rPr>
              <a:t>transcription</a:t>
            </a:r>
            <a:r>
              <a:rPr sz="1275" spc="-4" dirty="0">
                <a:latin typeface="Calibri"/>
                <a:cs typeface="Calibri"/>
              </a:rPr>
              <a:t> </a:t>
            </a:r>
            <a:r>
              <a:rPr sz="1275" spc="-11" dirty="0">
                <a:latin typeface="Calibri"/>
                <a:cs typeface="Calibri"/>
              </a:rPr>
              <a:t>factors</a:t>
            </a:r>
            <a:r>
              <a:rPr sz="1275" dirty="0">
                <a:latin typeface="Calibri"/>
                <a:cs typeface="Calibri"/>
              </a:rPr>
              <a:t> </a:t>
            </a:r>
            <a:r>
              <a:rPr sz="1275" spc="-4" dirty="0">
                <a:latin typeface="Calibri"/>
                <a:cs typeface="Calibri"/>
              </a:rPr>
              <a:t>(TF</a:t>
            </a:r>
            <a:r>
              <a:rPr sz="1275" dirty="0">
                <a:latin typeface="Calibri"/>
                <a:cs typeface="Calibri"/>
              </a:rPr>
              <a:t> </a:t>
            </a:r>
            <a:r>
              <a:rPr sz="1275" spc="-8" dirty="0">
                <a:latin typeface="Calibri"/>
                <a:cs typeface="Calibri"/>
              </a:rPr>
              <a:t>ChIP-seq)</a:t>
            </a:r>
            <a:endParaRPr sz="127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0604" y="3966209"/>
            <a:ext cx="2596991" cy="20582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>
              <a:spcBef>
                <a:spcPts val="75"/>
              </a:spcBef>
              <a:buFont typeface="Arial"/>
              <a:buChar char="•"/>
              <a:tabLst>
                <a:tab pos="180499" algn="l"/>
                <a:tab pos="180975" algn="l"/>
              </a:tabLst>
            </a:pPr>
            <a:r>
              <a:rPr sz="1275" spc="-8" dirty="0">
                <a:latin typeface="Calibri"/>
                <a:cs typeface="Calibri"/>
              </a:rPr>
              <a:t>Position</a:t>
            </a:r>
            <a:r>
              <a:rPr sz="1275" spc="-11" dirty="0">
                <a:latin typeface="Calibri"/>
                <a:cs typeface="Calibri"/>
              </a:rPr>
              <a:t> </a:t>
            </a:r>
            <a:r>
              <a:rPr sz="1275" dirty="0">
                <a:latin typeface="Calibri"/>
                <a:cs typeface="Calibri"/>
              </a:rPr>
              <a:t>of </a:t>
            </a:r>
            <a:r>
              <a:rPr sz="1275" spc="-8" dirty="0">
                <a:latin typeface="Calibri"/>
                <a:cs typeface="Calibri"/>
              </a:rPr>
              <a:t>histone</a:t>
            </a:r>
            <a:r>
              <a:rPr sz="1275" dirty="0">
                <a:latin typeface="Calibri"/>
                <a:cs typeface="Calibri"/>
              </a:rPr>
              <a:t> </a:t>
            </a:r>
            <a:r>
              <a:rPr sz="1275" spc="-8" dirty="0">
                <a:latin typeface="Calibri"/>
                <a:cs typeface="Calibri"/>
              </a:rPr>
              <a:t>post</a:t>
            </a:r>
            <a:r>
              <a:rPr sz="1275" dirty="0">
                <a:latin typeface="Calibri"/>
                <a:cs typeface="Calibri"/>
              </a:rPr>
              <a:t> </a:t>
            </a:r>
            <a:r>
              <a:rPr sz="1275" spc="-8" dirty="0">
                <a:latin typeface="Calibri"/>
                <a:cs typeface="Calibri"/>
              </a:rPr>
              <a:t>translational</a:t>
            </a:r>
            <a:endParaRPr sz="1275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0605" y="4098798"/>
            <a:ext cx="2946559" cy="5376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>
              <a:lnSpc>
                <a:spcPts val="1478"/>
              </a:lnSpc>
              <a:spcBef>
                <a:spcPts val="75"/>
              </a:spcBef>
            </a:pPr>
            <a:r>
              <a:rPr sz="1275" spc="-4" dirty="0">
                <a:latin typeface="Calibri"/>
                <a:cs typeface="Calibri"/>
              </a:rPr>
              <a:t>modifications</a:t>
            </a:r>
            <a:r>
              <a:rPr sz="1275" spc="-15" dirty="0">
                <a:latin typeface="Calibri"/>
                <a:cs typeface="Calibri"/>
              </a:rPr>
              <a:t> </a:t>
            </a:r>
            <a:r>
              <a:rPr sz="1275" spc="-8" dirty="0">
                <a:latin typeface="Calibri"/>
                <a:cs typeface="Calibri"/>
              </a:rPr>
              <a:t>(Histone ChIP-seq)</a:t>
            </a:r>
            <a:endParaRPr sz="1275" dirty="0">
              <a:latin typeface="Calibri"/>
              <a:cs typeface="Calibri"/>
            </a:endParaRPr>
          </a:p>
          <a:p>
            <a:pPr marL="180975" marR="3810" indent="-171450">
              <a:lnSpc>
                <a:spcPct val="74100"/>
              </a:lnSpc>
              <a:spcBef>
                <a:spcPts val="341"/>
              </a:spcBef>
              <a:buFont typeface="Arial"/>
              <a:buChar char="•"/>
              <a:tabLst>
                <a:tab pos="180499" algn="l"/>
                <a:tab pos="180975" algn="l"/>
              </a:tabLst>
            </a:pPr>
            <a:r>
              <a:rPr sz="1275" spc="-4" dirty="0">
                <a:latin typeface="Calibri"/>
                <a:cs typeface="Calibri"/>
              </a:rPr>
              <a:t>Nucleotide</a:t>
            </a:r>
            <a:r>
              <a:rPr sz="1275" spc="4" dirty="0">
                <a:latin typeface="Calibri"/>
                <a:cs typeface="Calibri"/>
              </a:rPr>
              <a:t> </a:t>
            </a:r>
            <a:r>
              <a:rPr sz="1275" spc="-4" dirty="0">
                <a:latin typeface="Calibri"/>
                <a:cs typeface="Calibri"/>
              </a:rPr>
              <a:t>modification</a:t>
            </a:r>
            <a:r>
              <a:rPr sz="1275" dirty="0">
                <a:latin typeface="Calibri"/>
                <a:cs typeface="Calibri"/>
              </a:rPr>
              <a:t> </a:t>
            </a:r>
            <a:r>
              <a:rPr sz="1275" spc="-4" dirty="0">
                <a:latin typeface="Calibri"/>
                <a:cs typeface="Calibri"/>
              </a:rPr>
              <a:t>such</a:t>
            </a:r>
            <a:r>
              <a:rPr lang="fr-FR" sz="1275" spc="-4" dirty="0">
                <a:latin typeface="Calibri"/>
                <a:cs typeface="Calibri"/>
              </a:rPr>
              <a:t> as</a:t>
            </a:r>
            <a:r>
              <a:rPr sz="1275" spc="-4" dirty="0">
                <a:latin typeface="Calibri"/>
                <a:cs typeface="Calibri"/>
              </a:rPr>
              <a:t> </a:t>
            </a:r>
            <a:r>
              <a:rPr sz="1275" spc="-8" dirty="0">
                <a:latin typeface="Calibri"/>
                <a:cs typeface="Calibri"/>
              </a:rPr>
              <a:t>methylation </a:t>
            </a:r>
            <a:r>
              <a:rPr sz="1275" spc="-278" dirty="0">
                <a:latin typeface="Calibri"/>
                <a:cs typeface="Calibri"/>
              </a:rPr>
              <a:t> </a:t>
            </a:r>
            <a:r>
              <a:rPr sz="1275" spc="-8" dirty="0">
                <a:latin typeface="Calibri"/>
                <a:cs typeface="Calibri"/>
              </a:rPr>
              <a:t>(MeDIP-seq)</a:t>
            </a:r>
            <a:endParaRPr sz="1275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7705" y="4641723"/>
            <a:ext cx="3736181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>
              <a:spcBef>
                <a:spcPts val="75"/>
              </a:spcBef>
              <a:buFont typeface="Arial"/>
              <a:buChar char="•"/>
              <a:tabLst>
                <a:tab pos="180499" algn="l"/>
                <a:tab pos="180975" algn="l"/>
              </a:tabLst>
            </a:pPr>
            <a:r>
              <a:rPr sz="1500" spc="-4" dirty="0">
                <a:latin typeface="Calibri"/>
                <a:cs typeface="Calibri"/>
              </a:rPr>
              <a:t>Expected</a:t>
            </a:r>
            <a:r>
              <a:rPr sz="1500" spc="-8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results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of</a:t>
            </a:r>
            <a:r>
              <a:rPr sz="1500" spc="-8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 </a:t>
            </a:r>
            <a:r>
              <a:rPr sz="1500" spc="-8" dirty="0">
                <a:latin typeface="Calibri"/>
                <a:cs typeface="Calibri"/>
              </a:rPr>
              <a:t>ChIP-seq experiment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are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9155" y="4804029"/>
            <a:ext cx="3393281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spc="-4" dirty="0">
                <a:latin typeface="Calibri"/>
                <a:cs typeface="Calibri"/>
              </a:rPr>
              <a:t>genomic </a:t>
            </a:r>
            <a:r>
              <a:rPr sz="1500" spc="-8" dirty="0">
                <a:latin typeface="Calibri"/>
                <a:cs typeface="Calibri"/>
              </a:rPr>
              <a:t>regions</a:t>
            </a:r>
            <a:r>
              <a:rPr sz="1500" spc="-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8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significant sequenced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9155" y="4957191"/>
            <a:ext cx="2841784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spc="-8" dirty="0">
                <a:latin typeface="Calibri"/>
                <a:cs typeface="Calibri"/>
              </a:rPr>
              <a:t>read </a:t>
            </a:r>
            <a:r>
              <a:rPr sz="1500" spc="-4" dirty="0">
                <a:latin typeface="Calibri"/>
                <a:cs typeface="Calibri"/>
              </a:rPr>
              <a:t>enrichments </a:t>
            </a:r>
            <a:r>
              <a:rPr sz="1500" dirty="0">
                <a:latin typeface="Calibri"/>
                <a:cs typeface="Calibri"/>
              </a:rPr>
              <a:t>(also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called</a:t>
            </a:r>
            <a:r>
              <a:rPr sz="1500" spc="-8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peaks)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4950" y="1152143"/>
            <a:ext cx="3266694" cy="435254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544987" y="5541644"/>
            <a:ext cx="2314099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750" spc="-4" dirty="0">
                <a:latin typeface="Calibri"/>
                <a:cs typeface="Calibri"/>
              </a:rPr>
              <a:t>https://hbctraining.github.io/Intro-to- 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-4" dirty="0">
                <a:latin typeface="Calibri"/>
                <a:cs typeface="Calibri"/>
              </a:rPr>
              <a:t>ChIPseq/lessons/01_Intro_chipseq_data_organization.html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5" name="Espace réservé du numéro de diapositive 1">
            <a:extLst>
              <a:ext uri="{FF2B5EF4-FFF2-40B4-BE49-F238E27FC236}">
                <a16:creationId xmlns:a16="http://schemas.microsoft.com/office/drawing/2014/main" id="{BF7514EC-BCF6-4546-81BA-C331C2AE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6305B4F-327D-7A42-8964-F10526815F6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6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78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83"/>
              </a:spcBef>
            </a:pPr>
            <a:r>
              <a:rPr b="1" spc="15" dirty="0">
                <a:solidFill>
                  <a:srgbClr val="000000"/>
                </a:solidFill>
              </a:rPr>
              <a:t>ChIP-seq</a:t>
            </a:r>
            <a:r>
              <a:rPr b="1" spc="-19" dirty="0">
                <a:solidFill>
                  <a:srgbClr val="000000"/>
                </a:solidFill>
              </a:rPr>
              <a:t> </a:t>
            </a:r>
            <a:r>
              <a:rPr b="1" spc="23" dirty="0"/>
              <a:t>process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97864" y="2354579"/>
            <a:ext cx="6737033" cy="1232535"/>
            <a:chOff x="1597152" y="1996439"/>
            <a:chExt cx="8982710" cy="1643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7152" y="1996439"/>
              <a:ext cx="2740152" cy="1642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6080" y="2037079"/>
              <a:ext cx="2621280" cy="1524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4591" y="1996439"/>
              <a:ext cx="3502152" cy="16428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3519" y="2037079"/>
              <a:ext cx="3383280" cy="1524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7455" y="1996439"/>
              <a:ext cx="3502152" cy="16428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7401" y="2037079"/>
              <a:ext cx="3383280" cy="15240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831058" y="2809875"/>
            <a:ext cx="409575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50" b="1" spc="-4" dirty="0">
                <a:latin typeface="Calibri"/>
                <a:cs typeface="Calibri"/>
              </a:rPr>
              <a:t>C</a:t>
            </a:r>
            <a:r>
              <a:rPr sz="1650" b="1" spc="-8" dirty="0">
                <a:latin typeface="Calibri"/>
                <a:cs typeface="Calibri"/>
              </a:rPr>
              <a:t>h</a:t>
            </a:r>
            <a:r>
              <a:rPr sz="1650" b="1" dirty="0">
                <a:latin typeface="Calibri"/>
                <a:cs typeface="Calibri"/>
              </a:rPr>
              <a:t>IP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24638" y="2556128"/>
            <a:ext cx="1070610" cy="767037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marR="3810" algn="ctr">
              <a:lnSpc>
                <a:spcPct val="98600"/>
              </a:lnSpc>
              <a:spcBef>
                <a:spcPts val="101"/>
              </a:spcBef>
            </a:pPr>
            <a:r>
              <a:rPr sz="1650" b="1" spc="-8" dirty="0">
                <a:latin typeface="Calibri"/>
                <a:cs typeface="Calibri"/>
              </a:rPr>
              <a:t>Library</a:t>
            </a:r>
            <a:r>
              <a:rPr sz="1650" b="1" spc="-53" dirty="0">
                <a:latin typeface="Calibri"/>
                <a:cs typeface="Calibri"/>
              </a:rPr>
              <a:t> </a:t>
            </a:r>
            <a:r>
              <a:rPr sz="1650" b="1" spc="-8" dirty="0">
                <a:latin typeface="Calibri"/>
                <a:cs typeface="Calibri"/>
              </a:rPr>
              <a:t>prep </a:t>
            </a:r>
            <a:r>
              <a:rPr sz="1650" b="1" spc="-360" dirty="0">
                <a:latin typeface="Calibri"/>
                <a:cs typeface="Calibri"/>
              </a:rPr>
              <a:t> </a:t>
            </a:r>
            <a:r>
              <a:rPr sz="1650" b="1" spc="-4" dirty="0">
                <a:latin typeface="Calibri"/>
                <a:cs typeface="Calibri"/>
              </a:rPr>
              <a:t>and 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4" dirty="0">
                <a:latin typeface="Calibri"/>
                <a:cs typeface="Calibri"/>
              </a:rPr>
              <a:t>sequencing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0167" y="2809875"/>
            <a:ext cx="1161098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50" b="1" spc="-11" dirty="0">
                <a:latin typeface="Calibri"/>
                <a:cs typeface="Calibri"/>
              </a:rPr>
              <a:t>Data</a:t>
            </a:r>
            <a:r>
              <a:rPr sz="1650" b="1" spc="-30" dirty="0">
                <a:latin typeface="Calibri"/>
                <a:cs typeface="Calibri"/>
              </a:rPr>
              <a:t> </a:t>
            </a:r>
            <a:r>
              <a:rPr sz="1650" b="1" spc="-8" dirty="0">
                <a:latin typeface="Calibri"/>
                <a:cs typeface="Calibri"/>
              </a:rPr>
              <a:t>analysis</a:t>
            </a:r>
            <a:endParaRPr sz="165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1848" y="3661649"/>
            <a:ext cx="1688244" cy="92178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48091" y="3661649"/>
            <a:ext cx="1540793" cy="104515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12067" y="3922513"/>
            <a:ext cx="2957513" cy="395288"/>
          </a:xfrm>
          <a:prstGeom prst="rect">
            <a:avLst/>
          </a:prstGeom>
        </p:spPr>
      </p:pic>
      <p:sp>
        <p:nvSpPr>
          <p:cNvPr id="18" name="Espace réservé du numéro de diapositive 1">
            <a:extLst>
              <a:ext uri="{FF2B5EF4-FFF2-40B4-BE49-F238E27FC236}">
                <a16:creationId xmlns:a16="http://schemas.microsoft.com/office/drawing/2014/main" id="{8B9BB074-3185-E84E-ABB9-D3F59E6D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6305B4F-327D-7A42-8964-F10526815F6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86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78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83"/>
              </a:spcBef>
            </a:pPr>
            <a:r>
              <a:rPr b="1" spc="26" dirty="0"/>
              <a:t>Chromatin</a:t>
            </a:r>
            <a:r>
              <a:rPr b="1" spc="-38" dirty="0"/>
              <a:t> </a:t>
            </a:r>
            <a:r>
              <a:rPr b="1" spc="26" dirty="0"/>
              <a:t>ImmunoPrecipitation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97864" y="2354579"/>
            <a:ext cx="6737033" cy="1232535"/>
            <a:chOff x="1597152" y="1996439"/>
            <a:chExt cx="8982710" cy="1643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7152" y="1996439"/>
              <a:ext cx="2740152" cy="1642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6080" y="2037079"/>
              <a:ext cx="2621280" cy="1524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4591" y="1996439"/>
              <a:ext cx="3502152" cy="16428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3519" y="2037079"/>
              <a:ext cx="3383280" cy="1524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7455" y="1996439"/>
              <a:ext cx="3502152" cy="16428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7401" y="2037079"/>
              <a:ext cx="3383280" cy="15240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831058" y="2809875"/>
            <a:ext cx="409575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50" b="1" spc="-4" dirty="0">
                <a:latin typeface="Calibri"/>
                <a:cs typeface="Calibri"/>
              </a:rPr>
              <a:t>C</a:t>
            </a:r>
            <a:r>
              <a:rPr sz="1650" b="1" spc="-8" dirty="0">
                <a:latin typeface="Calibri"/>
                <a:cs typeface="Calibri"/>
              </a:rPr>
              <a:t>h</a:t>
            </a:r>
            <a:r>
              <a:rPr sz="1650" b="1" dirty="0">
                <a:latin typeface="Calibri"/>
                <a:cs typeface="Calibri"/>
              </a:rPr>
              <a:t>IP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24638" y="2556128"/>
            <a:ext cx="1070610" cy="767037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marR="3810" algn="ctr">
              <a:lnSpc>
                <a:spcPct val="98600"/>
              </a:lnSpc>
              <a:spcBef>
                <a:spcPts val="101"/>
              </a:spcBef>
            </a:pPr>
            <a:r>
              <a:rPr sz="1650" b="1" spc="-8" dirty="0">
                <a:latin typeface="Calibri"/>
                <a:cs typeface="Calibri"/>
              </a:rPr>
              <a:t>Library</a:t>
            </a:r>
            <a:r>
              <a:rPr sz="1650" b="1" spc="-53" dirty="0">
                <a:latin typeface="Calibri"/>
                <a:cs typeface="Calibri"/>
              </a:rPr>
              <a:t> </a:t>
            </a:r>
            <a:r>
              <a:rPr sz="1650" b="1" spc="-8" dirty="0">
                <a:latin typeface="Calibri"/>
                <a:cs typeface="Calibri"/>
              </a:rPr>
              <a:t>prep </a:t>
            </a:r>
            <a:r>
              <a:rPr sz="1650" b="1" spc="-360" dirty="0">
                <a:latin typeface="Calibri"/>
                <a:cs typeface="Calibri"/>
              </a:rPr>
              <a:t> </a:t>
            </a:r>
            <a:r>
              <a:rPr sz="1650" b="1" spc="-4" dirty="0">
                <a:latin typeface="Calibri"/>
                <a:cs typeface="Calibri"/>
              </a:rPr>
              <a:t>and 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4" dirty="0">
                <a:latin typeface="Calibri"/>
                <a:cs typeface="Calibri"/>
              </a:rPr>
              <a:t>sequencing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0167" y="2809875"/>
            <a:ext cx="1161098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50" b="1" spc="-11" dirty="0">
                <a:latin typeface="Calibri"/>
                <a:cs typeface="Calibri"/>
              </a:rPr>
              <a:t>Data</a:t>
            </a:r>
            <a:r>
              <a:rPr sz="1650" b="1" spc="-30" dirty="0">
                <a:latin typeface="Calibri"/>
                <a:cs typeface="Calibri"/>
              </a:rPr>
              <a:t> </a:t>
            </a:r>
            <a:r>
              <a:rPr sz="1650" b="1" spc="-8" dirty="0">
                <a:latin typeface="Calibri"/>
                <a:cs typeface="Calibri"/>
              </a:rPr>
              <a:t>analysis</a:t>
            </a:r>
            <a:endParaRPr sz="165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1848" y="3661649"/>
            <a:ext cx="1688244" cy="92178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48091" y="3661649"/>
            <a:ext cx="1540793" cy="104515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12067" y="3922513"/>
            <a:ext cx="2957513" cy="395288"/>
          </a:xfrm>
          <a:prstGeom prst="rect">
            <a:avLst/>
          </a:prstGeom>
        </p:spPr>
      </p:pic>
      <p:sp>
        <p:nvSpPr>
          <p:cNvPr id="18" name="Espace réservé du numéro de diapositive 1">
            <a:extLst>
              <a:ext uri="{FF2B5EF4-FFF2-40B4-BE49-F238E27FC236}">
                <a16:creationId xmlns:a16="http://schemas.microsoft.com/office/drawing/2014/main" id="{D115ACA9-5266-BC41-BB87-263DA15A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6305B4F-327D-7A42-8964-F10526815F6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30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8" name="Picture 70" descr="nrg3306-f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98"/>
          <a:stretch/>
        </p:blipFill>
        <p:spPr bwMode="auto">
          <a:xfrm>
            <a:off x="836422" y="1466087"/>
            <a:ext cx="3735578" cy="5231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err="1"/>
              <a:t>Chromatin</a:t>
            </a:r>
            <a:r>
              <a:rPr lang="fr-FR" sz="3600" b="1" dirty="0"/>
              <a:t> </a:t>
            </a:r>
            <a:r>
              <a:rPr lang="fr-FR" sz="3600" b="1" dirty="0" err="1"/>
              <a:t>ImmunoPrecipitation</a:t>
            </a:r>
            <a:endParaRPr lang="fr-FR" sz="36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465815" y="6112521"/>
            <a:ext cx="4122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Nature Reviews Genetics 13, 840-852 (December 2012) doi:10.1038/nrg3306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3430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Considerations</a:t>
            </a:r>
            <a:r>
              <a:rPr lang="fr-FR" b="1" dirty="0"/>
              <a:t> on </a:t>
            </a:r>
            <a:r>
              <a:rPr lang="fr-FR" b="1" dirty="0" err="1"/>
              <a:t>chIP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 </a:t>
            </a:r>
            <a:r>
              <a:rPr lang="fr-FR" b="1" dirty="0" err="1">
                <a:solidFill>
                  <a:schemeClr val="accent2"/>
                </a:solidFill>
              </a:rPr>
              <a:t>Complexity</a:t>
            </a:r>
            <a:r>
              <a:rPr lang="fr-FR" b="1" dirty="0">
                <a:solidFill>
                  <a:schemeClr val="accent2"/>
                </a:solidFill>
              </a:rPr>
              <a:t> in DNA fragments ++</a:t>
            </a:r>
          </a:p>
          <a:p>
            <a:pPr marL="0" indent="0">
              <a:buNone/>
            </a:pPr>
            <a:endParaRPr lang="fr-FR" dirty="0">
              <a:solidFill>
                <a:schemeClr val="accent2"/>
              </a:solidFill>
            </a:endParaRPr>
          </a:p>
          <a:p>
            <a:pPr lvl="1"/>
            <a:r>
              <a:rPr lang="fr-FR" dirty="0" err="1"/>
              <a:t>Antibody</a:t>
            </a:r>
            <a:endParaRPr lang="fr-FR" dirty="0"/>
          </a:p>
          <a:p>
            <a:pPr lvl="2"/>
            <a:r>
              <a:rPr lang="fr-FR" dirty="0" err="1"/>
              <a:t>Antibody</a:t>
            </a:r>
            <a:r>
              <a:rPr lang="fr-FR" dirty="0"/>
              <a:t> </a:t>
            </a:r>
            <a:r>
              <a:rPr lang="fr-FR" dirty="0" err="1"/>
              <a:t>quality</a:t>
            </a:r>
            <a:r>
              <a:rPr lang="fr-FR" dirty="0"/>
              <a:t> varies,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independently</a:t>
            </a:r>
            <a:r>
              <a:rPr lang="fr-FR" dirty="0"/>
              <a:t> </a:t>
            </a:r>
            <a:r>
              <a:rPr lang="fr-FR" dirty="0" err="1"/>
              <a:t>prepared</a:t>
            </a:r>
            <a:r>
              <a:rPr lang="fr-FR" dirty="0"/>
              <a:t> lots of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antibody</a:t>
            </a:r>
            <a:r>
              <a:rPr lang="fr-FR" dirty="0"/>
              <a:t> (</a:t>
            </a:r>
            <a:r>
              <a:rPr lang="fr-FR" dirty="0" err="1"/>
              <a:t>Egelhofer</a:t>
            </a:r>
            <a:r>
              <a:rPr lang="fr-FR" dirty="0"/>
              <a:t>, </a:t>
            </a:r>
            <a:r>
              <a:rPr lang="fr-FR" dirty="0" err="1"/>
              <a:t>T</a:t>
            </a:r>
            <a:r>
              <a:rPr lang="fr-FR" dirty="0"/>
              <a:t>. A. </a:t>
            </a:r>
            <a:r>
              <a:rPr lang="fr-FR" i="1" dirty="0"/>
              <a:t>et al</a:t>
            </a:r>
            <a:r>
              <a:rPr lang="fr-FR" dirty="0"/>
              <a:t>. 2011)</a:t>
            </a:r>
          </a:p>
          <a:p>
            <a:pPr lvl="1"/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cells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large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cells</a:t>
            </a:r>
            <a:r>
              <a:rPr lang="fr-FR" dirty="0"/>
              <a:t> are </a:t>
            </a:r>
            <a:r>
              <a:rPr lang="fr-FR" dirty="0" err="1"/>
              <a:t>required</a:t>
            </a:r>
            <a:r>
              <a:rPr lang="fr-FR" dirty="0"/>
              <a:t> for a </a:t>
            </a:r>
            <a:r>
              <a:rPr lang="fr-FR" dirty="0" err="1"/>
              <a:t>ChIP</a:t>
            </a:r>
            <a:r>
              <a:rPr lang="fr-FR" dirty="0"/>
              <a:t> </a:t>
            </a:r>
            <a:r>
              <a:rPr lang="fr-FR" dirty="0" err="1"/>
              <a:t>experiment</a:t>
            </a:r>
            <a:r>
              <a:rPr lang="fr-FR" dirty="0"/>
              <a:t> (limitation for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organisms</a:t>
            </a:r>
            <a:r>
              <a:rPr lang="fr-FR" dirty="0"/>
              <a:t>)</a:t>
            </a:r>
          </a:p>
          <a:p>
            <a:pPr lvl="3"/>
            <a:r>
              <a:rPr lang="fr-FR" dirty="0"/>
              <a:t>Nano-</a:t>
            </a:r>
            <a:r>
              <a:rPr lang="fr-FR" dirty="0" err="1"/>
              <a:t>ChIP</a:t>
            </a:r>
            <a:r>
              <a:rPr lang="fr-FR" dirty="0"/>
              <a:t>–</a:t>
            </a:r>
            <a:r>
              <a:rPr lang="fr-FR" dirty="0" err="1"/>
              <a:t>seq</a:t>
            </a:r>
            <a:r>
              <a:rPr lang="fr-FR" dirty="0"/>
              <a:t> (</a:t>
            </a:r>
            <a:r>
              <a:rPr lang="fr-FR" dirty="0" err="1"/>
              <a:t>Adli</a:t>
            </a:r>
            <a:r>
              <a:rPr lang="fr-FR" dirty="0"/>
              <a:t> et al, 2011)</a:t>
            </a:r>
          </a:p>
          <a:p>
            <a:pPr lvl="3"/>
            <a:r>
              <a:rPr lang="fr-FR" dirty="0" err="1"/>
              <a:t>LinDA</a:t>
            </a:r>
            <a:r>
              <a:rPr lang="fr-FR" dirty="0"/>
              <a:t> (</a:t>
            </a:r>
            <a:r>
              <a:rPr lang="fr-FR" dirty="0" err="1"/>
              <a:t>Shankaranarayanan</a:t>
            </a:r>
            <a:r>
              <a:rPr lang="fr-FR" dirty="0"/>
              <a:t> et al, 2011)</a:t>
            </a:r>
          </a:p>
          <a:p>
            <a:pPr lvl="2"/>
            <a:r>
              <a:rPr lang="fr-FR" dirty="0" err="1"/>
              <a:t>Cut&amp;tag</a:t>
            </a:r>
            <a:r>
              <a:rPr lang="fr-FR" dirty="0"/>
              <a:t>, </a:t>
            </a:r>
            <a:r>
              <a:rPr lang="fr-FR" dirty="0" err="1"/>
              <a:t>Cut&amp;run</a:t>
            </a:r>
            <a:endParaRPr lang="fr-FR" dirty="0"/>
          </a:p>
          <a:p>
            <a:pPr lvl="1"/>
            <a:r>
              <a:rPr lang="en-US" dirty="0"/>
              <a:t>Shearing of DNA (</a:t>
            </a:r>
            <a:r>
              <a:rPr lang="en-US" dirty="0" err="1"/>
              <a:t>Mnase</a:t>
            </a:r>
            <a:r>
              <a:rPr lang="en-US" dirty="0"/>
              <a:t> I, sonication, </a:t>
            </a:r>
            <a:r>
              <a:rPr lang="en-US" dirty="0" err="1"/>
              <a:t>Covaris</a:t>
            </a:r>
            <a:r>
              <a:rPr lang="en-US" dirty="0"/>
              <a:t>): trying to narrow down the size </a:t>
            </a:r>
            <a:r>
              <a:rPr lang="en-GB" dirty="0"/>
              <a:t>distribution of DNA fragments</a:t>
            </a:r>
            <a:endParaRPr lang="fr-FR" dirty="0"/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67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323B5D-A25D-5940-94D4-A5C01C81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Cut&amp;Run</a:t>
            </a:r>
            <a:r>
              <a:rPr lang="fr-FR" b="1" dirty="0"/>
              <a:t>, </a:t>
            </a:r>
            <a:r>
              <a:rPr lang="fr-FR" b="1" dirty="0" err="1"/>
              <a:t>Cut&amp;tag</a:t>
            </a: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12814E-B067-6E4C-BE57-30D23D4F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7</a:t>
            </a:fld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11DD3D-21AA-A848-9E6F-8EAAFD4F24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74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78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83"/>
              </a:spcBef>
            </a:pPr>
            <a:r>
              <a:rPr b="1" spc="23" dirty="0"/>
              <a:t>Library</a:t>
            </a:r>
            <a:r>
              <a:rPr b="1" spc="8" dirty="0"/>
              <a:t> </a:t>
            </a:r>
            <a:r>
              <a:rPr b="1" spc="23" dirty="0"/>
              <a:t>prep</a:t>
            </a:r>
            <a:r>
              <a:rPr b="1" spc="8" dirty="0"/>
              <a:t> </a:t>
            </a:r>
            <a:r>
              <a:rPr b="1" spc="34" dirty="0"/>
              <a:t>and</a:t>
            </a:r>
            <a:r>
              <a:rPr b="1" spc="8" dirty="0"/>
              <a:t> </a:t>
            </a:r>
            <a:r>
              <a:rPr b="1" spc="30" dirty="0"/>
              <a:t>sequencing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97864" y="2354579"/>
            <a:ext cx="6737033" cy="1232535"/>
            <a:chOff x="1597152" y="1996439"/>
            <a:chExt cx="8982710" cy="1643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7152" y="1996439"/>
              <a:ext cx="2740152" cy="1642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6080" y="2037079"/>
              <a:ext cx="2621280" cy="1524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4591" y="1996439"/>
              <a:ext cx="3502152" cy="16428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3519" y="2037079"/>
              <a:ext cx="3383280" cy="1524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7455" y="1996439"/>
              <a:ext cx="3502152" cy="16428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7401" y="2037079"/>
              <a:ext cx="3383280" cy="15240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831058" y="2809875"/>
            <a:ext cx="409575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50" b="1" spc="-4" dirty="0">
                <a:latin typeface="Calibri"/>
                <a:cs typeface="Calibri"/>
              </a:rPr>
              <a:t>C</a:t>
            </a:r>
            <a:r>
              <a:rPr sz="1650" b="1" spc="-8" dirty="0">
                <a:latin typeface="Calibri"/>
                <a:cs typeface="Calibri"/>
              </a:rPr>
              <a:t>h</a:t>
            </a:r>
            <a:r>
              <a:rPr sz="1650" b="1" dirty="0">
                <a:latin typeface="Calibri"/>
                <a:cs typeface="Calibri"/>
              </a:rPr>
              <a:t>IP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24638" y="2556128"/>
            <a:ext cx="1070610" cy="767037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marR="3810" algn="ctr">
              <a:lnSpc>
                <a:spcPct val="98600"/>
              </a:lnSpc>
              <a:spcBef>
                <a:spcPts val="101"/>
              </a:spcBef>
            </a:pPr>
            <a:r>
              <a:rPr sz="1650" b="1" spc="-8" dirty="0">
                <a:latin typeface="Calibri"/>
                <a:cs typeface="Calibri"/>
              </a:rPr>
              <a:t>Library</a:t>
            </a:r>
            <a:r>
              <a:rPr sz="1650" b="1" spc="-53" dirty="0">
                <a:latin typeface="Calibri"/>
                <a:cs typeface="Calibri"/>
              </a:rPr>
              <a:t> </a:t>
            </a:r>
            <a:r>
              <a:rPr sz="1650" b="1" spc="-8" dirty="0">
                <a:latin typeface="Calibri"/>
                <a:cs typeface="Calibri"/>
              </a:rPr>
              <a:t>prep </a:t>
            </a:r>
            <a:r>
              <a:rPr sz="1650" b="1" spc="-360" dirty="0">
                <a:latin typeface="Calibri"/>
                <a:cs typeface="Calibri"/>
              </a:rPr>
              <a:t> </a:t>
            </a:r>
            <a:r>
              <a:rPr sz="1650" b="1" spc="-4" dirty="0">
                <a:latin typeface="Calibri"/>
                <a:cs typeface="Calibri"/>
              </a:rPr>
              <a:t>and 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4" dirty="0">
                <a:latin typeface="Calibri"/>
                <a:cs typeface="Calibri"/>
              </a:rPr>
              <a:t>sequencing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0167" y="2809875"/>
            <a:ext cx="1161098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50" b="1" spc="-11" dirty="0">
                <a:latin typeface="Calibri"/>
                <a:cs typeface="Calibri"/>
              </a:rPr>
              <a:t>Data</a:t>
            </a:r>
            <a:r>
              <a:rPr sz="1650" b="1" spc="-30" dirty="0">
                <a:latin typeface="Calibri"/>
                <a:cs typeface="Calibri"/>
              </a:rPr>
              <a:t> </a:t>
            </a:r>
            <a:r>
              <a:rPr sz="1650" b="1" spc="-8" dirty="0">
                <a:latin typeface="Calibri"/>
                <a:cs typeface="Calibri"/>
              </a:rPr>
              <a:t>analysis</a:t>
            </a:r>
            <a:endParaRPr sz="165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1848" y="3661649"/>
            <a:ext cx="1688244" cy="92178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48091" y="3661649"/>
            <a:ext cx="1540793" cy="104515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12067" y="3922513"/>
            <a:ext cx="2957513" cy="395288"/>
          </a:xfrm>
          <a:prstGeom prst="rect">
            <a:avLst/>
          </a:prstGeom>
        </p:spPr>
      </p:pic>
      <p:sp>
        <p:nvSpPr>
          <p:cNvPr id="18" name="Espace réservé du numéro de diapositive 4">
            <a:extLst>
              <a:ext uri="{FF2B5EF4-FFF2-40B4-BE49-F238E27FC236}">
                <a16:creationId xmlns:a16="http://schemas.microsoft.com/office/drawing/2014/main" id="{8240DA7E-9C0D-D44D-909F-C1CB81AE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6305B4F-327D-7A42-8964-F10526815F6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80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Library </a:t>
            </a:r>
            <a:r>
              <a:rPr lang="fr-FR" b="1" dirty="0" err="1"/>
              <a:t>prep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5B4F-327D-7A42-8964-F10526815F64}" type="slidenum">
              <a:rPr lang="fr-FR" smtClean="0"/>
              <a:t>9</a:t>
            </a:fld>
            <a:endParaRPr lang="fr-FR"/>
          </a:p>
        </p:txBody>
      </p:sp>
      <p:grpSp>
        <p:nvGrpSpPr>
          <p:cNvPr id="3" name="Grouper 2"/>
          <p:cNvGrpSpPr/>
          <p:nvPr/>
        </p:nvGrpSpPr>
        <p:grpSpPr>
          <a:xfrm>
            <a:off x="1568949" y="4562085"/>
            <a:ext cx="6955115" cy="2159391"/>
            <a:chOff x="1879322" y="3958108"/>
            <a:chExt cx="6955115" cy="2159391"/>
          </a:xfrm>
        </p:grpSpPr>
        <p:cxnSp>
          <p:nvCxnSpPr>
            <p:cNvPr id="18" name="Connecteur droit 17"/>
            <p:cNvCxnSpPr>
              <a:cxnSpLocks noChangeShapeType="1"/>
            </p:cNvCxnSpPr>
            <p:nvPr/>
          </p:nvCxnSpPr>
          <p:spPr bwMode="auto">
            <a:xfrm>
              <a:off x="3829050" y="4269258"/>
              <a:ext cx="360362" cy="1587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9" name="Connecteur droit 18"/>
            <p:cNvCxnSpPr>
              <a:cxnSpLocks noChangeShapeType="1"/>
            </p:cNvCxnSpPr>
            <p:nvPr/>
          </p:nvCxnSpPr>
          <p:spPr bwMode="auto">
            <a:xfrm>
              <a:off x="4176712" y="4180358"/>
              <a:ext cx="720725" cy="158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0" name="Connecteur droit 19"/>
            <p:cNvCxnSpPr>
              <a:cxnSpLocks noChangeShapeType="1"/>
            </p:cNvCxnSpPr>
            <p:nvPr/>
          </p:nvCxnSpPr>
          <p:spPr bwMode="auto">
            <a:xfrm>
              <a:off x="4176712" y="4269258"/>
              <a:ext cx="720725" cy="158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1" name="Connecteur droit 20"/>
            <p:cNvCxnSpPr>
              <a:cxnSpLocks noChangeShapeType="1"/>
            </p:cNvCxnSpPr>
            <p:nvPr/>
          </p:nvCxnSpPr>
          <p:spPr bwMode="auto">
            <a:xfrm>
              <a:off x="3833812" y="4180358"/>
              <a:ext cx="360363" cy="1587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" name="Connecteur droit 21"/>
            <p:cNvCxnSpPr>
              <a:cxnSpLocks noChangeShapeType="1"/>
            </p:cNvCxnSpPr>
            <p:nvPr/>
          </p:nvCxnSpPr>
          <p:spPr bwMode="auto">
            <a:xfrm>
              <a:off x="4897047" y="4270845"/>
              <a:ext cx="360363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3" name="Connecteur droit 22"/>
            <p:cNvCxnSpPr>
              <a:cxnSpLocks noChangeShapeType="1"/>
            </p:cNvCxnSpPr>
            <p:nvPr/>
          </p:nvCxnSpPr>
          <p:spPr bwMode="auto">
            <a:xfrm>
              <a:off x="4901810" y="4181945"/>
              <a:ext cx="360362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4" name="ZoneTexte 72"/>
            <p:cNvSpPr txBox="1">
              <a:spLocks noChangeArrowheads="1"/>
            </p:cNvSpPr>
            <p:nvPr/>
          </p:nvSpPr>
          <p:spPr bwMode="auto">
            <a:xfrm>
              <a:off x="5497512" y="4429595"/>
              <a:ext cx="33369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dirty="0"/>
                <a:t>Size selection </a:t>
              </a:r>
              <a:r>
                <a:rPr lang="en-GB" sz="1800" dirty="0">
                  <a:solidFill>
                    <a:schemeClr val="accent2"/>
                  </a:solidFill>
                </a:rPr>
                <a:t>(200 or 600 </a:t>
              </a:r>
              <a:r>
                <a:rPr lang="en-GB" sz="1800" dirty="0" err="1">
                  <a:solidFill>
                    <a:schemeClr val="accent2"/>
                  </a:solidFill>
                </a:rPr>
                <a:t>bp</a:t>
              </a:r>
              <a:r>
                <a:rPr lang="en-GB" sz="1800" dirty="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25" name="ZoneTexte 73"/>
            <p:cNvSpPr txBox="1">
              <a:spLocks noChangeArrowheads="1"/>
            </p:cNvSpPr>
            <p:nvPr/>
          </p:nvSpPr>
          <p:spPr bwMode="auto">
            <a:xfrm>
              <a:off x="5514975" y="4904258"/>
              <a:ext cx="2133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dirty="0">
                  <a:solidFill>
                    <a:schemeClr val="accent2"/>
                  </a:solidFill>
                </a:rPr>
                <a:t>PCR amplification</a:t>
              </a:r>
            </a:p>
          </p:txBody>
        </p:sp>
        <p:sp>
          <p:nvSpPr>
            <p:cNvPr id="26" name="ZoneTexte 74"/>
            <p:cNvSpPr txBox="1">
              <a:spLocks noChangeArrowheads="1"/>
            </p:cNvSpPr>
            <p:nvPr/>
          </p:nvSpPr>
          <p:spPr bwMode="auto">
            <a:xfrm>
              <a:off x="1879322" y="5584274"/>
              <a:ext cx="56647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dirty="0"/>
                <a:t>Single-end Sequencing	 Paired-end Sequencing</a:t>
              </a:r>
            </a:p>
          </p:txBody>
        </p:sp>
        <p:cxnSp>
          <p:nvCxnSpPr>
            <p:cNvPr id="27" name="Connecteur droit 26"/>
            <p:cNvCxnSpPr>
              <a:cxnSpLocks noChangeShapeType="1"/>
            </p:cNvCxnSpPr>
            <p:nvPr/>
          </p:nvCxnSpPr>
          <p:spPr bwMode="auto">
            <a:xfrm>
              <a:off x="2516187" y="4258145"/>
              <a:ext cx="360363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" name="Connecteur droit 27"/>
            <p:cNvCxnSpPr>
              <a:cxnSpLocks noChangeShapeType="1"/>
            </p:cNvCxnSpPr>
            <p:nvPr/>
          </p:nvCxnSpPr>
          <p:spPr bwMode="auto">
            <a:xfrm>
              <a:off x="2863850" y="4169245"/>
              <a:ext cx="360362" cy="158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Connecteur droit 28"/>
            <p:cNvCxnSpPr>
              <a:cxnSpLocks noChangeShapeType="1"/>
            </p:cNvCxnSpPr>
            <p:nvPr/>
          </p:nvCxnSpPr>
          <p:spPr bwMode="auto">
            <a:xfrm>
              <a:off x="2863850" y="4258145"/>
              <a:ext cx="360362" cy="158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" name="Connecteur droit 29"/>
            <p:cNvCxnSpPr>
              <a:cxnSpLocks noChangeShapeType="1"/>
            </p:cNvCxnSpPr>
            <p:nvPr/>
          </p:nvCxnSpPr>
          <p:spPr bwMode="auto">
            <a:xfrm>
              <a:off x="2520950" y="4169245"/>
              <a:ext cx="360362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1" name="Connecteur droit 30"/>
            <p:cNvCxnSpPr>
              <a:cxnSpLocks noChangeShapeType="1"/>
            </p:cNvCxnSpPr>
            <p:nvPr/>
          </p:nvCxnSpPr>
          <p:spPr bwMode="auto">
            <a:xfrm>
              <a:off x="3220647" y="4259733"/>
              <a:ext cx="360363" cy="1587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2" name="Connecteur droit 31"/>
            <p:cNvCxnSpPr>
              <a:cxnSpLocks noChangeShapeType="1"/>
            </p:cNvCxnSpPr>
            <p:nvPr/>
          </p:nvCxnSpPr>
          <p:spPr bwMode="auto">
            <a:xfrm>
              <a:off x="3220745" y="4170833"/>
              <a:ext cx="360362" cy="1587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3" name="Connecteur droit 32"/>
            <p:cNvCxnSpPr>
              <a:cxnSpLocks noChangeShapeType="1"/>
            </p:cNvCxnSpPr>
            <p:nvPr/>
          </p:nvCxnSpPr>
          <p:spPr bwMode="auto">
            <a:xfrm>
              <a:off x="3784600" y="4685183"/>
              <a:ext cx="360362" cy="1587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4" name="Connecteur droit 33"/>
            <p:cNvCxnSpPr>
              <a:cxnSpLocks noChangeShapeType="1"/>
            </p:cNvCxnSpPr>
            <p:nvPr/>
          </p:nvCxnSpPr>
          <p:spPr bwMode="auto">
            <a:xfrm>
              <a:off x="4132262" y="4596283"/>
              <a:ext cx="719138" cy="158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5" name="Connecteur droit 34"/>
            <p:cNvCxnSpPr>
              <a:cxnSpLocks noChangeShapeType="1"/>
            </p:cNvCxnSpPr>
            <p:nvPr/>
          </p:nvCxnSpPr>
          <p:spPr bwMode="auto">
            <a:xfrm>
              <a:off x="4132262" y="4685183"/>
              <a:ext cx="719138" cy="158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Connecteur droit 35"/>
            <p:cNvCxnSpPr>
              <a:cxnSpLocks noChangeShapeType="1"/>
            </p:cNvCxnSpPr>
            <p:nvPr/>
          </p:nvCxnSpPr>
          <p:spPr bwMode="auto">
            <a:xfrm>
              <a:off x="3789362" y="4596283"/>
              <a:ext cx="360363" cy="1587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Connecteur droit 36"/>
            <p:cNvCxnSpPr>
              <a:cxnSpLocks noChangeShapeType="1"/>
            </p:cNvCxnSpPr>
            <p:nvPr/>
          </p:nvCxnSpPr>
          <p:spPr bwMode="auto">
            <a:xfrm>
              <a:off x="4847932" y="4686770"/>
              <a:ext cx="360363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Connecteur droit 37"/>
            <p:cNvCxnSpPr>
              <a:cxnSpLocks noChangeShapeType="1"/>
            </p:cNvCxnSpPr>
            <p:nvPr/>
          </p:nvCxnSpPr>
          <p:spPr bwMode="auto">
            <a:xfrm>
              <a:off x="4852695" y="4597870"/>
              <a:ext cx="360362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Connecteur droit 38"/>
            <p:cNvCxnSpPr>
              <a:cxnSpLocks noChangeShapeType="1"/>
            </p:cNvCxnSpPr>
            <p:nvPr/>
          </p:nvCxnSpPr>
          <p:spPr bwMode="auto">
            <a:xfrm>
              <a:off x="3759200" y="5088408"/>
              <a:ext cx="360362" cy="1587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0" name="Connecteur droit 39"/>
            <p:cNvCxnSpPr>
              <a:cxnSpLocks noChangeShapeType="1"/>
            </p:cNvCxnSpPr>
            <p:nvPr/>
          </p:nvCxnSpPr>
          <p:spPr bwMode="auto">
            <a:xfrm>
              <a:off x="4106862" y="4999508"/>
              <a:ext cx="719138" cy="158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1" name="Connecteur droit 40"/>
            <p:cNvCxnSpPr>
              <a:cxnSpLocks noChangeShapeType="1"/>
            </p:cNvCxnSpPr>
            <p:nvPr/>
          </p:nvCxnSpPr>
          <p:spPr bwMode="auto">
            <a:xfrm>
              <a:off x="4106862" y="5088408"/>
              <a:ext cx="719138" cy="158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2" name="Connecteur droit 41"/>
            <p:cNvCxnSpPr>
              <a:cxnSpLocks noChangeShapeType="1"/>
            </p:cNvCxnSpPr>
            <p:nvPr/>
          </p:nvCxnSpPr>
          <p:spPr bwMode="auto">
            <a:xfrm>
              <a:off x="3763962" y="4999508"/>
              <a:ext cx="360363" cy="1587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3" name="Connecteur droit 42"/>
            <p:cNvCxnSpPr>
              <a:cxnSpLocks noChangeShapeType="1"/>
            </p:cNvCxnSpPr>
            <p:nvPr/>
          </p:nvCxnSpPr>
          <p:spPr bwMode="auto">
            <a:xfrm>
              <a:off x="4822532" y="5089995"/>
              <a:ext cx="360363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4" name="Connecteur droit 43"/>
            <p:cNvCxnSpPr>
              <a:cxnSpLocks noChangeShapeType="1"/>
            </p:cNvCxnSpPr>
            <p:nvPr/>
          </p:nvCxnSpPr>
          <p:spPr bwMode="auto">
            <a:xfrm>
              <a:off x="4825012" y="4995880"/>
              <a:ext cx="360362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5" name="Connecteur droit avec flèche 44"/>
            <p:cNvCxnSpPr>
              <a:cxnSpLocks noChangeShapeType="1"/>
            </p:cNvCxnSpPr>
            <p:nvPr/>
          </p:nvCxnSpPr>
          <p:spPr bwMode="auto">
            <a:xfrm rot="10800000">
              <a:off x="4914900" y="4912195"/>
              <a:ext cx="228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6" name="Connecteur droit avec flèche 45"/>
            <p:cNvCxnSpPr>
              <a:cxnSpLocks noChangeShapeType="1"/>
            </p:cNvCxnSpPr>
            <p:nvPr/>
          </p:nvCxnSpPr>
          <p:spPr bwMode="auto">
            <a:xfrm>
              <a:off x="3759200" y="5155083"/>
              <a:ext cx="230187" cy="15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8" name="Connecteur droit 47"/>
            <p:cNvCxnSpPr>
              <a:cxnSpLocks noChangeShapeType="1"/>
            </p:cNvCxnSpPr>
            <p:nvPr/>
          </p:nvCxnSpPr>
          <p:spPr bwMode="auto">
            <a:xfrm>
              <a:off x="2768810" y="5938981"/>
              <a:ext cx="157602" cy="25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9" name="Connecteur droit avec flèche 48"/>
            <p:cNvCxnSpPr>
              <a:cxnSpLocks noChangeShapeType="1"/>
            </p:cNvCxnSpPr>
            <p:nvPr/>
          </p:nvCxnSpPr>
          <p:spPr bwMode="auto">
            <a:xfrm flipH="1">
              <a:off x="3224212" y="5253508"/>
              <a:ext cx="1252538" cy="319295"/>
            </a:xfrm>
            <a:prstGeom prst="straightConnector1">
              <a:avLst/>
            </a:prstGeom>
            <a:noFill/>
            <a:ln w="25400">
              <a:solidFill>
                <a:srgbClr val="77773C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0" name="Connecteur droit avec flèche 49"/>
            <p:cNvCxnSpPr>
              <a:cxnSpLocks noChangeShapeType="1"/>
            </p:cNvCxnSpPr>
            <p:nvPr/>
          </p:nvCxnSpPr>
          <p:spPr bwMode="auto">
            <a:xfrm>
              <a:off x="4476750" y="5253508"/>
              <a:ext cx="1131610" cy="319295"/>
            </a:xfrm>
            <a:prstGeom prst="straightConnector1">
              <a:avLst/>
            </a:prstGeom>
            <a:noFill/>
            <a:ln w="25400">
              <a:solidFill>
                <a:srgbClr val="77773C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1" name="Connecteur droit 50"/>
            <p:cNvCxnSpPr>
              <a:cxnSpLocks noChangeShapeType="1"/>
            </p:cNvCxnSpPr>
            <p:nvPr/>
          </p:nvCxnSpPr>
          <p:spPr bwMode="auto">
            <a:xfrm>
              <a:off x="2512531" y="6089793"/>
              <a:ext cx="225005" cy="2582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2" name="Connecteur droit 51"/>
            <p:cNvCxnSpPr>
              <a:cxnSpLocks noChangeShapeType="1"/>
            </p:cNvCxnSpPr>
            <p:nvPr/>
          </p:nvCxnSpPr>
          <p:spPr bwMode="auto">
            <a:xfrm>
              <a:off x="2743410" y="6000893"/>
              <a:ext cx="449017" cy="258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3" name="Connecteur droit 52"/>
            <p:cNvCxnSpPr>
              <a:cxnSpLocks noChangeShapeType="1"/>
            </p:cNvCxnSpPr>
            <p:nvPr/>
          </p:nvCxnSpPr>
          <p:spPr bwMode="auto">
            <a:xfrm>
              <a:off x="2743410" y="6089793"/>
              <a:ext cx="449017" cy="258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4" name="Connecteur droit 53"/>
            <p:cNvCxnSpPr>
              <a:cxnSpLocks noChangeShapeType="1"/>
            </p:cNvCxnSpPr>
            <p:nvPr/>
          </p:nvCxnSpPr>
          <p:spPr bwMode="auto">
            <a:xfrm>
              <a:off x="2517294" y="6000893"/>
              <a:ext cx="225004" cy="2582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5" name="Connecteur droit 54"/>
            <p:cNvCxnSpPr>
              <a:cxnSpLocks noChangeShapeType="1"/>
            </p:cNvCxnSpPr>
            <p:nvPr/>
          </p:nvCxnSpPr>
          <p:spPr bwMode="auto">
            <a:xfrm>
              <a:off x="3196919" y="6091381"/>
              <a:ext cx="225004" cy="258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6" name="Connecteur droit 55"/>
            <p:cNvCxnSpPr>
              <a:cxnSpLocks noChangeShapeType="1"/>
            </p:cNvCxnSpPr>
            <p:nvPr/>
          </p:nvCxnSpPr>
          <p:spPr bwMode="auto">
            <a:xfrm>
              <a:off x="3201681" y="6002481"/>
              <a:ext cx="225005" cy="258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7" name="Connecteur droit 56"/>
            <p:cNvCxnSpPr>
              <a:cxnSpLocks noChangeShapeType="1"/>
            </p:cNvCxnSpPr>
            <p:nvPr/>
          </p:nvCxnSpPr>
          <p:spPr bwMode="auto">
            <a:xfrm>
              <a:off x="5720381" y="6064118"/>
              <a:ext cx="225005" cy="2581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8" name="Connecteur droit 57"/>
            <p:cNvCxnSpPr>
              <a:cxnSpLocks noChangeShapeType="1"/>
            </p:cNvCxnSpPr>
            <p:nvPr/>
          </p:nvCxnSpPr>
          <p:spPr bwMode="auto">
            <a:xfrm>
              <a:off x="5951260" y="5975218"/>
              <a:ext cx="449017" cy="258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9" name="Connecteur droit 58"/>
            <p:cNvCxnSpPr>
              <a:cxnSpLocks noChangeShapeType="1"/>
            </p:cNvCxnSpPr>
            <p:nvPr/>
          </p:nvCxnSpPr>
          <p:spPr bwMode="auto">
            <a:xfrm>
              <a:off x="5951260" y="6064118"/>
              <a:ext cx="449017" cy="258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0" name="Connecteur droit 59"/>
            <p:cNvCxnSpPr>
              <a:cxnSpLocks noChangeShapeType="1"/>
            </p:cNvCxnSpPr>
            <p:nvPr/>
          </p:nvCxnSpPr>
          <p:spPr bwMode="auto">
            <a:xfrm>
              <a:off x="5725144" y="5975218"/>
              <a:ext cx="225004" cy="2581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1" name="Connecteur droit 60"/>
            <p:cNvCxnSpPr>
              <a:cxnSpLocks noChangeShapeType="1"/>
            </p:cNvCxnSpPr>
            <p:nvPr/>
          </p:nvCxnSpPr>
          <p:spPr bwMode="auto">
            <a:xfrm>
              <a:off x="6390171" y="6065705"/>
              <a:ext cx="225004" cy="258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2" name="Connecteur droit 61"/>
            <p:cNvCxnSpPr>
              <a:cxnSpLocks noChangeShapeType="1"/>
            </p:cNvCxnSpPr>
            <p:nvPr/>
          </p:nvCxnSpPr>
          <p:spPr bwMode="auto">
            <a:xfrm>
              <a:off x="6394933" y="5976805"/>
              <a:ext cx="225005" cy="258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3" name="Connecteur droit 62"/>
            <p:cNvCxnSpPr>
              <a:cxnSpLocks noChangeShapeType="1"/>
            </p:cNvCxnSpPr>
            <p:nvPr/>
          </p:nvCxnSpPr>
          <p:spPr bwMode="auto">
            <a:xfrm>
              <a:off x="5965547" y="5926005"/>
              <a:ext cx="157602" cy="25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4" name="Connecteur droit 63"/>
            <p:cNvCxnSpPr>
              <a:cxnSpLocks noChangeShapeType="1"/>
            </p:cNvCxnSpPr>
            <p:nvPr/>
          </p:nvCxnSpPr>
          <p:spPr bwMode="auto">
            <a:xfrm>
              <a:off x="6238667" y="6114918"/>
              <a:ext cx="157602" cy="25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7" name="Connecteur droit 66"/>
            <p:cNvCxnSpPr>
              <a:cxnSpLocks noChangeShapeType="1"/>
            </p:cNvCxnSpPr>
            <p:nvPr/>
          </p:nvCxnSpPr>
          <p:spPr bwMode="auto">
            <a:xfrm>
              <a:off x="2468660" y="4085108"/>
              <a:ext cx="360362" cy="1587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8" name="Connecteur droit 67"/>
            <p:cNvCxnSpPr>
              <a:cxnSpLocks noChangeShapeType="1"/>
            </p:cNvCxnSpPr>
            <p:nvPr/>
          </p:nvCxnSpPr>
          <p:spPr bwMode="auto">
            <a:xfrm>
              <a:off x="2820987" y="3996208"/>
              <a:ext cx="1079500" cy="158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9" name="Connecteur droit 68"/>
            <p:cNvCxnSpPr>
              <a:cxnSpLocks noChangeShapeType="1"/>
            </p:cNvCxnSpPr>
            <p:nvPr/>
          </p:nvCxnSpPr>
          <p:spPr bwMode="auto">
            <a:xfrm>
              <a:off x="2820987" y="4085108"/>
              <a:ext cx="1079500" cy="158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0" name="Connecteur droit 69"/>
            <p:cNvCxnSpPr>
              <a:cxnSpLocks noChangeShapeType="1"/>
            </p:cNvCxnSpPr>
            <p:nvPr/>
          </p:nvCxnSpPr>
          <p:spPr bwMode="auto">
            <a:xfrm>
              <a:off x="2459036" y="3996208"/>
              <a:ext cx="360363" cy="1587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1" name="Connecteur droit 70"/>
            <p:cNvCxnSpPr>
              <a:cxnSpLocks noChangeShapeType="1"/>
            </p:cNvCxnSpPr>
            <p:nvPr/>
          </p:nvCxnSpPr>
          <p:spPr bwMode="auto">
            <a:xfrm>
              <a:off x="3890962" y="4086695"/>
              <a:ext cx="360363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2" name="Connecteur droit 71"/>
            <p:cNvCxnSpPr>
              <a:cxnSpLocks noChangeShapeType="1"/>
            </p:cNvCxnSpPr>
            <p:nvPr/>
          </p:nvCxnSpPr>
          <p:spPr bwMode="auto">
            <a:xfrm>
              <a:off x="3897084" y="3997795"/>
              <a:ext cx="360363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4" name="Connecteur droit 85"/>
            <p:cNvCxnSpPr>
              <a:cxnSpLocks noChangeShapeType="1"/>
            </p:cNvCxnSpPr>
            <p:nvPr/>
          </p:nvCxnSpPr>
          <p:spPr bwMode="auto">
            <a:xfrm>
              <a:off x="4364037" y="4096220"/>
              <a:ext cx="360363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5" name="Connecteur droit 86"/>
            <p:cNvCxnSpPr>
              <a:cxnSpLocks noChangeShapeType="1"/>
            </p:cNvCxnSpPr>
            <p:nvPr/>
          </p:nvCxnSpPr>
          <p:spPr bwMode="auto">
            <a:xfrm>
              <a:off x="4711700" y="4007320"/>
              <a:ext cx="360362" cy="158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6" name="Connecteur droit 87"/>
            <p:cNvCxnSpPr>
              <a:cxnSpLocks noChangeShapeType="1"/>
            </p:cNvCxnSpPr>
            <p:nvPr/>
          </p:nvCxnSpPr>
          <p:spPr bwMode="auto">
            <a:xfrm>
              <a:off x="4711700" y="4096220"/>
              <a:ext cx="360362" cy="158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7" name="Connecteur droit 88"/>
            <p:cNvCxnSpPr>
              <a:cxnSpLocks noChangeShapeType="1"/>
            </p:cNvCxnSpPr>
            <p:nvPr/>
          </p:nvCxnSpPr>
          <p:spPr bwMode="auto">
            <a:xfrm>
              <a:off x="4368800" y="4007320"/>
              <a:ext cx="360362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8" name="Connecteur droit 89"/>
            <p:cNvCxnSpPr>
              <a:cxnSpLocks noChangeShapeType="1"/>
            </p:cNvCxnSpPr>
            <p:nvPr/>
          </p:nvCxnSpPr>
          <p:spPr bwMode="auto">
            <a:xfrm>
              <a:off x="5077754" y="4091230"/>
              <a:ext cx="360363" cy="1587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9" name="Connecteur droit 90"/>
            <p:cNvCxnSpPr>
              <a:cxnSpLocks noChangeShapeType="1"/>
            </p:cNvCxnSpPr>
            <p:nvPr/>
          </p:nvCxnSpPr>
          <p:spPr bwMode="auto">
            <a:xfrm>
              <a:off x="5077932" y="4008908"/>
              <a:ext cx="360362" cy="1587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96" name="ZoneTexte 58"/>
            <p:cNvSpPr txBox="1">
              <a:spLocks noChangeArrowheads="1"/>
            </p:cNvSpPr>
            <p:nvPr/>
          </p:nvSpPr>
          <p:spPr bwMode="auto">
            <a:xfrm>
              <a:off x="5495925" y="3958108"/>
              <a:ext cx="32766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dirty="0"/>
                <a:t>Ligation of adapters</a:t>
              </a:r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3887395" y="3503259"/>
            <a:ext cx="1168463" cy="1000895"/>
            <a:chOff x="4046959" y="2855020"/>
            <a:chExt cx="1168463" cy="1000895"/>
          </a:xfrm>
        </p:grpSpPr>
        <p:sp>
          <p:nvSpPr>
            <p:cNvPr id="114" name="ZoneTexte 113"/>
            <p:cNvSpPr txBox="1"/>
            <p:nvPr/>
          </p:nvSpPr>
          <p:spPr>
            <a:xfrm>
              <a:off x="4046959" y="2855020"/>
              <a:ext cx="1168463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2800" b="1" dirty="0" err="1"/>
                <a:t>ChIP</a:t>
              </a:r>
              <a:endParaRPr lang="fr-FR" sz="2800" b="1" dirty="0"/>
            </a:p>
          </p:txBody>
        </p:sp>
        <p:sp>
          <p:nvSpPr>
            <p:cNvPr id="119" name="Flèche vers le bas 118"/>
            <p:cNvSpPr/>
            <p:nvPr/>
          </p:nvSpPr>
          <p:spPr>
            <a:xfrm>
              <a:off x="4215606" y="3353716"/>
              <a:ext cx="522288" cy="50219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299541" y="1480117"/>
            <a:ext cx="86099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000" dirty="0"/>
              <a:t>Step between </a:t>
            </a:r>
            <a:r>
              <a:rPr lang="en-GB" sz="2000" dirty="0" err="1"/>
              <a:t>chIP</a:t>
            </a:r>
            <a:r>
              <a:rPr lang="en-GB" sz="2000" dirty="0"/>
              <a:t> and sequencing</a:t>
            </a:r>
          </a:p>
          <a:p>
            <a:pPr marL="457200" indent="-457200">
              <a:buFont typeface="Arial"/>
              <a:buChar char="•"/>
            </a:pPr>
            <a:r>
              <a:rPr lang="en-GB" sz="2000" dirty="0"/>
              <a:t>The goal is to prepare DNA for the sequencing</a:t>
            </a:r>
          </a:p>
          <a:p>
            <a:pPr marL="457200" indent="-457200">
              <a:buFont typeface="Arial"/>
              <a:buChar char="•"/>
            </a:pPr>
            <a:r>
              <a:rPr lang="en-GB" sz="2000" dirty="0"/>
              <a:t>Starting material: </a:t>
            </a:r>
          </a:p>
          <a:p>
            <a:pPr marL="914400" lvl="1" indent="-457200">
              <a:buFont typeface="Arial"/>
              <a:buChar char="•"/>
            </a:pPr>
            <a:r>
              <a:rPr lang="en-GB" sz="2000" dirty="0"/>
              <a:t>2-10ng of sheared DNA (Purification using </a:t>
            </a:r>
            <a:r>
              <a:rPr lang="en-GB" sz="2000" dirty="0" err="1"/>
              <a:t>Agencourt</a:t>
            </a:r>
            <a:r>
              <a:rPr lang="en-GB" sz="2000" dirty="0"/>
              <a:t> </a:t>
            </a:r>
            <a:r>
              <a:rPr lang="en-GB" sz="2000" dirty="0" err="1"/>
              <a:t>AMPure</a:t>
            </a:r>
            <a:r>
              <a:rPr lang="en-GB" sz="2000" dirty="0"/>
              <a:t> </a:t>
            </a:r>
            <a:r>
              <a:rPr lang="en-GB" sz="2000"/>
              <a:t>XP - Beckman Coulter)</a:t>
            </a:r>
            <a:endParaRPr lang="en-GB" sz="2000" dirty="0"/>
          </a:p>
          <a:p>
            <a:pPr marL="914400" lvl="1" indent="-457200">
              <a:buFont typeface="Arial"/>
              <a:buChar char="•"/>
            </a:pPr>
            <a:r>
              <a:rPr lang="en-GB" sz="2000" dirty="0"/>
              <a:t>The mean DNA fragment size should be below 500bp (Smear in a range of 100 to 700)</a:t>
            </a:r>
          </a:p>
        </p:txBody>
      </p:sp>
    </p:spTree>
    <p:extLst>
      <p:ext uri="{BB962C8B-B14F-4D97-AF65-F5344CB8AC3E}">
        <p14:creationId xmlns:p14="http://schemas.microsoft.com/office/powerpoint/2010/main" val="78156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8830</TotalTime>
  <Words>868</Words>
  <Application>Microsoft Macintosh PowerPoint</Application>
  <PresentationFormat>Affichage à l'écran (4:3)</PresentationFormat>
  <Paragraphs>135</Paragraphs>
  <Slides>18</Slides>
  <Notes>1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ChIP-sequencing: Library preparation and experimental design</vt:lpstr>
      <vt:lpstr>ChIP-seq</vt:lpstr>
      <vt:lpstr>ChIP-seq process</vt:lpstr>
      <vt:lpstr>Chromatin ImmunoPrecipitation</vt:lpstr>
      <vt:lpstr>Chromatin ImmunoPrecipitation</vt:lpstr>
      <vt:lpstr>Considerations on chIP</vt:lpstr>
      <vt:lpstr>Cut&amp;Run, Cut&amp;tag</vt:lpstr>
      <vt:lpstr>Library prep and sequencing</vt:lpstr>
      <vt:lpstr>Library prep</vt:lpstr>
      <vt:lpstr>Sequencing</vt:lpstr>
      <vt:lpstr>Single end or paired end?</vt:lpstr>
      <vt:lpstr>Sequencing depth</vt:lpstr>
      <vt:lpstr>Sequencing depth</vt:lpstr>
      <vt:lpstr>Sequencing depth</vt:lpstr>
      <vt:lpstr>Control sample</vt:lpstr>
      <vt:lpstr>Replicates</vt:lpstr>
      <vt:lpstr>ENCODE</vt:lpstr>
      <vt:lpstr>Data used in this course</vt:lpstr>
    </vt:vector>
  </TitlesOfParts>
  <Company>IGBMC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Stephanie Le Gras</dc:creator>
  <cp:lastModifiedBy>Stéphanie Le Gras</cp:lastModifiedBy>
  <cp:revision>878</cp:revision>
  <cp:lastPrinted>2014-04-10T14:23:24Z</cp:lastPrinted>
  <dcterms:created xsi:type="dcterms:W3CDTF">2014-02-10T09:51:24Z</dcterms:created>
  <dcterms:modified xsi:type="dcterms:W3CDTF">2022-03-14T07:50:05Z</dcterms:modified>
</cp:coreProperties>
</file>